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98" r:id="rId2"/>
    <p:sldId id="340" r:id="rId3"/>
    <p:sldId id="337" r:id="rId4"/>
    <p:sldId id="311" r:id="rId5"/>
    <p:sldId id="341" r:id="rId6"/>
    <p:sldId id="342" r:id="rId7"/>
    <p:sldId id="352" r:id="rId8"/>
    <p:sldId id="350" r:id="rId9"/>
    <p:sldId id="349" r:id="rId10"/>
    <p:sldId id="351" r:id="rId11"/>
    <p:sldId id="344" r:id="rId12"/>
    <p:sldId id="306" r:id="rId13"/>
    <p:sldId id="316" r:id="rId14"/>
    <p:sldId id="317" r:id="rId15"/>
    <p:sldId id="318" r:id="rId16"/>
    <p:sldId id="319"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29" roundtripDataSignature="AMtx7mit8PyM4c4hwO/LfteHxXVuquGLE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ACB1D2-CF6E-4B3C-BFF4-6731E3136BB3}">
  <a:tblStyle styleId="{E5ACB1D2-CF6E-4B3C-BFF4-6731E3136BB3}"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CECE7"/>
          </a:solidFill>
        </a:fill>
      </a:tcStyle>
    </a:wholeTbl>
    <a:band1H>
      <a:tcTxStyle/>
      <a:tcStyle>
        <a:tcBdr/>
        <a:fill>
          <a:solidFill>
            <a:srgbClr val="F8D6CC"/>
          </a:solidFill>
        </a:fill>
      </a:tcStyle>
    </a:band1H>
    <a:band2H>
      <a:tcTxStyle/>
      <a:tcStyle>
        <a:tcBdr/>
      </a:tcStyle>
    </a:band2H>
    <a:band1V>
      <a:tcTxStyle/>
      <a:tcStyle>
        <a:tcBdr/>
        <a:fill>
          <a:solidFill>
            <a:srgbClr val="F8D6CC"/>
          </a:solidFill>
        </a:fill>
      </a:tcStyle>
    </a:band1V>
    <a:band2V>
      <a:tcTxStyle/>
      <a:tcStyle>
        <a:tcBdr/>
      </a:tcStyle>
    </a:band2V>
    <a:lastCol>
      <a:tcTxStyle b="on" i="off">
        <a:font>
          <a:latin typeface="Arial"/>
          <a:ea typeface="Arial"/>
          <a:cs typeface="Arial"/>
        </a:font>
        <a:schemeClr val="lt1"/>
      </a:tcTxStyle>
      <a:tcStyle>
        <a:tcBdr/>
        <a:fill>
          <a:solidFill>
            <a:schemeClr val="accent2"/>
          </a:solidFill>
        </a:fill>
      </a:tcStyle>
    </a:lastCol>
    <a:firstCol>
      <a:tcTxStyle b="on" i="off">
        <a:font>
          <a:latin typeface="Arial"/>
          <a:ea typeface="Arial"/>
          <a:cs typeface="Arial"/>
        </a:font>
        <a:schemeClr val="lt1"/>
      </a:tcTxStyle>
      <a:tcStyle>
        <a:tcBdr/>
        <a:fill>
          <a:solidFill>
            <a:schemeClr val="accent2"/>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67978"/>
  </p:normalViewPr>
  <p:slideViewPr>
    <p:cSldViewPr snapToGrid="0">
      <p:cViewPr varScale="1">
        <p:scale>
          <a:sx n="75" d="100"/>
          <a:sy n="75" d="100"/>
        </p:scale>
        <p:origin x="191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087EEE-B2BF-EA4B-8B2D-E89B5458B773}" type="doc">
      <dgm:prSet loTypeId="urn:microsoft.com/office/officeart/2005/8/layout/hierarchy3" loCatId="" qsTypeId="urn:microsoft.com/office/officeart/2005/8/quickstyle/simple1" qsCatId="simple" csTypeId="urn:microsoft.com/office/officeart/2005/8/colors/accent2_2" csCatId="accent2" phldr="1"/>
      <dgm:spPr/>
      <dgm:t>
        <a:bodyPr/>
        <a:lstStyle/>
        <a:p>
          <a:endParaRPr lang="en-US"/>
        </a:p>
      </dgm:t>
    </dgm:pt>
    <dgm:pt modelId="{B22E89D4-A87A-284D-93B5-1431AA38B573}">
      <dgm:prSet phldrT="[Text]" custT="1"/>
      <dgm:spPr/>
      <dgm:t>
        <a:bodyPr/>
        <a:lstStyle/>
        <a:p>
          <a:pPr algn="ctr"/>
          <a:r>
            <a:rPr lang="en-US" sz="1200" dirty="0"/>
            <a:t>Prediction Analyst</a:t>
          </a:r>
        </a:p>
      </dgm:t>
    </dgm:pt>
    <dgm:pt modelId="{471A180E-BD66-4A4C-9EED-AA81830DE9E2}" type="parTrans" cxnId="{7D0DE40D-6358-6C4A-A072-5CFA3101E4CE}">
      <dgm:prSet/>
      <dgm:spPr/>
      <dgm:t>
        <a:bodyPr/>
        <a:lstStyle/>
        <a:p>
          <a:pPr algn="ctr"/>
          <a:endParaRPr lang="en-US" sz="3600"/>
        </a:p>
      </dgm:t>
    </dgm:pt>
    <dgm:pt modelId="{F3DDDA8F-E20D-0844-84E7-9EE3E39DAAFA}" type="sibTrans" cxnId="{7D0DE40D-6358-6C4A-A072-5CFA3101E4CE}">
      <dgm:prSet/>
      <dgm:spPr/>
      <dgm:t>
        <a:bodyPr/>
        <a:lstStyle/>
        <a:p>
          <a:pPr algn="ctr"/>
          <a:endParaRPr lang="en-US" sz="3600"/>
        </a:p>
      </dgm:t>
    </dgm:pt>
    <dgm:pt modelId="{C4FA0889-3E06-2543-B222-5608AF1A0239}">
      <dgm:prSet phldrT="[Text]" custT="1"/>
      <dgm:spPr/>
      <dgm:t>
        <a:bodyPr/>
        <a:lstStyle/>
        <a:p>
          <a:pPr algn="ctr">
            <a:buNone/>
          </a:pPr>
          <a:r>
            <a:rPr lang="en-US" sz="1200" dirty="0"/>
            <a:t>Crime Classification</a:t>
          </a:r>
        </a:p>
      </dgm:t>
    </dgm:pt>
    <dgm:pt modelId="{08D7B689-F624-3B4B-8A18-BAD01B3DE174}" type="parTrans" cxnId="{179F6472-3FB2-294C-9D71-3D579D3537B9}">
      <dgm:prSet/>
      <dgm:spPr/>
      <dgm:t>
        <a:bodyPr/>
        <a:lstStyle/>
        <a:p>
          <a:pPr algn="ctr"/>
          <a:endParaRPr lang="en-US" sz="1200"/>
        </a:p>
      </dgm:t>
    </dgm:pt>
    <dgm:pt modelId="{C1AE57D1-8E38-A746-992A-5D1D42C5C067}" type="sibTrans" cxnId="{179F6472-3FB2-294C-9D71-3D579D3537B9}">
      <dgm:prSet/>
      <dgm:spPr/>
      <dgm:t>
        <a:bodyPr/>
        <a:lstStyle/>
        <a:p>
          <a:pPr algn="ctr"/>
          <a:endParaRPr lang="en-US" sz="3600"/>
        </a:p>
      </dgm:t>
    </dgm:pt>
    <dgm:pt modelId="{24E09EEA-6843-EB4D-8B45-28AC3992AEA4}">
      <dgm:prSet phldrT="[Text]" custT="1"/>
      <dgm:spPr/>
      <dgm:t>
        <a:bodyPr/>
        <a:lstStyle/>
        <a:p>
          <a:pPr algn="ctr"/>
          <a:r>
            <a:rPr lang="en-US" sz="1200" dirty="0"/>
            <a:t>Evaluation metrics</a:t>
          </a:r>
        </a:p>
      </dgm:t>
    </dgm:pt>
    <dgm:pt modelId="{00F53CE5-FE07-1045-8948-61454BE5FFD9}" type="parTrans" cxnId="{E2215E6F-AAD9-3F49-8667-24A461F1C4EE}">
      <dgm:prSet/>
      <dgm:spPr/>
      <dgm:t>
        <a:bodyPr/>
        <a:lstStyle/>
        <a:p>
          <a:pPr algn="ctr"/>
          <a:endParaRPr lang="en-US"/>
        </a:p>
      </dgm:t>
    </dgm:pt>
    <dgm:pt modelId="{20F7BA93-99D2-BC46-95FE-40B728892C1C}" type="sibTrans" cxnId="{E2215E6F-AAD9-3F49-8667-24A461F1C4EE}">
      <dgm:prSet/>
      <dgm:spPr/>
      <dgm:t>
        <a:bodyPr/>
        <a:lstStyle/>
        <a:p>
          <a:pPr algn="ctr"/>
          <a:endParaRPr lang="en-US"/>
        </a:p>
      </dgm:t>
    </dgm:pt>
    <dgm:pt modelId="{D8DB4C4F-26AA-4249-953F-E073B629C101}">
      <dgm:prSet phldrT="[Text]" custT="1"/>
      <dgm:spPr/>
      <dgm:t>
        <a:bodyPr/>
        <a:lstStyle/>
        <a:p>
          <a:pPr algn="ctr" rtl="0"/>
          <a:r>
            <a:rPr lang="en-US" sz="1200" dirty="0"/>
            <a:t>Time Series:</a:t>
          </a:r>
          <a:r>
            <a:rPr lang="en-US" sz="1200" dirty="0">
              <a:latin typeface="Arial"/>
            </a:rPr>
            <a:t> 44</a:t>
          </a:r>
          <a:r>
            <a:rPr lang="en-US" sz="1200" dirty="0"/>
            <a:t> models</a:t>
          </a:r>
        </a:p>
      </dgm:t>
    </dgm:pt>
    <dgm:pt modelId="{1DEB2763-94CF-4943-8FCE-E4BDDF05E961}" type="parTrans" cxnId="{590D5E1A-0504-BB4C-B8AE-6186B878D588}">
      <dgm:prSet/>
      <dgm:spPr/>
      <dgm:t>
        <a:bodyPr/>
        <a:lstStyle/>
        <a:p>
          <a:pPr algn="ctr"/>
          <a:endParaRPr lang="en-US" sz="1200"/>
        </a:p>
      </dgm:t>
    </dgm:pt>
    <dgm:pt modelId="{AA719376-5CCC-FF49-B6A6-9E680E825286}" type="sibTrans" cxnId="{590D5E1A-0504-BB4C-B8AE-6186B878D588}">
      <dgm:prSet/>
      <dgm:spPr/>
      <dgm:t>
        <a:bodyPr/>
        <a:lstStyle/>
        <a:p>
          <a:pPr algn="ctr"/>
          <a:endParaRPr lang="en-US"/>
        </a:p>
      </dgm:t>
    </dgm:pt>
    <dgm:pt modelId="{07ACBC8B-9508-BB41-A5A6-FEC4F9670436}">
      <dgm:prSet phldrT="[Text]" custT="1"/>
      <dgm:spPr/>
      <dgm:t>
        <a:bodyPr/>
        <a:lstStyle/>
        <a:p>
          <a:pPr algn="ctr" rtl="0"/>
          <a:r>
            <a:rPr lang="en-US" sz="1200" dirty="0"/>
            <a:t>ML: 24 </a:t>
          </a:r>
          <a:r>
            <a:rPr lang="en-US" sz="1200" dirty="0">
              <a:latin typeface="Arial"/>
            </a:rPr>
            <a:t>-&gt; 16 models</a:t>
          </a:r>
          <a:endParaRPr lang="en-US" sz="1200" dirty="0"/>
        </a:p>
      </dgm:t>
    </dgm:pt>
    <dgm:pt modelId="{60A5B9FA-85B2-494D-829A-EE464957FDFC}" type="parTrans" cxnId="{2507C030-F767-6546-8B7B-5709274808B5}">
      <dgm:prSet/>
      <dgm:spPr/>
      <dgm:t>
        <a:bodyPr/>
        <a:lstStyle/>
        <a:p>
          <a:pPr algn="ctr"/>
          <a:endParaRPr lang="en-US" sz="1200"/>
        </a:p>
      </dgm:t>
    </dgm:pt>
    <dgm:pt modelId="{3197B714-C248-584D-9DBA-2BE80464F42C}" type="sibTrans" cxnId="{2507C030-F767-6546-8B7B-5709274808B5}">
      <dgm:prSet/>
      <dgm:spPr/>
      <dgm:t>
        <a:bodyPr/>
        <a:lstStyle/>
        <a:p>
          <a:pPr algn="ctr"/>
          <a:endParaRPr lang="en-US"/>
        </a:p>
      </dgm:t>
    </dgm:pt>
    <dgm:pt modelId="{2993EFD9-0C7C-5C45-B774-07F3DDA7D7A1}">
      <dgm:prSet phldrT="[Text]" custT="1"/>
      <dgm:spPr/>
      <dgm:t>
        <a:bodyPr/>
        <a:lstStyle/>
        <a:p>
          <a:pPr algn="ctr"/>
          <a:r>
            <a:rPr lang="en-US" sz="1200" dirty="0"/>
            <a:t>Crime Occurrences</a:t>
          </a:r>
        </a:p>
      </dgm:t>
    </dgm:pt>
    <dgm:pt modelId="{C14AE046-098B-5D47-958B-A68DD6EA04E1}" type="parTrans" cxnId="{412B2C25-EB6A-D640-B03A-05FE9FB9F6CF}">
      <dgm:prSet/>
      <dgm:spPr/>
      <dgm:t>
        <a:bodyPr/>
        <a:lstStyle/>
        <a:p>
          <a:pPr algn="ctr"/>
          <a:endParaRPr lang="en-US" sz="1200"/>
        </a:p>
      </dgm:t>
    </dgm:pt>
    <dgm:pt modelId="{2F2FD700-2F8C-504D-90E6-2AE95D3F5270}" type="sibTrans" cxnId="{412B2C25-EB6A-D640-B03A-05FE9FB9F6CF}">
      <dgm:prSet/>
      <dgm:spPr/>
      <dgm:t>
        <a:bodyPr/>
        <a:lstStyle/>
        <a:p>
          <a:pPr algn="ctr"/>
          <a:endParaRPr lang="en-US"/>
        </a:p>
      </dgm:t>
    </dgm:pt>
    <dgm:pt modelId="{222BFE50-70DA-7E43-ACDF-552D07714288}">
      <dgm:prSet phldrT="[Text]" custT="1"/>
      <dgm:spPr/>
      <dgm:t>
        <a:bodyPr/>
        <a:lstStyle/>
        <a:p>
          <a:pPr algn="ctr"/>
          <a:r>
            <a:rPr lang="en-US" sz="1200" dirty="0"/>
            <a:t>Hypothesis &amp; Action</a:t>
          </a:r>
        </a:p>
      </dgm:t>
    </dgm:pt>
    <dgm:pt modelId="{788D50F2-9526-4548-8684-331ECF026969}" type="sibTrans" cxnId="{688DE15A-F8E0-7044-ADA2-AE25498CE505}">
      <dgm:prSet/>
      <dgm:spPr/>
      <dgm:t>
        <a:bodyPr/>
        <a:lstStyle/>
        <a:p>
          <a:pPr algn="ctr"/>
          <a:endParaRPr lang="en-US"/>
        </a:p>
      </dgm:t>
    </dgm:pt>
    <dgm:pt modelId="{992D0E50-FC6F-924B-AEF7-F2049B39787C}" type="parTrans" cxnId="{688DE15A-F8E0-7044-ADA2-AE25498CE505}">
      <dgm:prSet/>
      <dgm:spPr/>
      <dgm:t>
        <a:bodyPr/>
        <a:lstStyle/>
        <a:p>
          <a:pPr algn="ctr"/>
          <a:endParaRPr lang="en-US"/>
        </a:p>
      </dgm:t>
    </dgm:pt>
    <dgm:pt modelId="{252A1986-472F-BB4F-A947-7A8BFC316E9F}">
      <dgm:prSet phldrT="[Text]" custT="1"/>
      <dgm:spPr/>
      <dgm:t>
        <a:bodyPr/>
        <a:lstStyle/>
        <a:p>
          <a:pPr algn="ctr"/>
          <a:r>
            <a:rPr lang="en-US" sz="1200" dirty="0"/>
            <a:t>3 Hypothesis</a:t>
          </a:r>
        </a:p>
      </dgm:t>
    </dgm:pt>
    <dgm:pt modelId="{0045DBFC-4A77-9349-84E0-5F05ED75234A}" type="parTrans" cxnId="{91CE0643-FB99-854C-A482-7408F66D64FA}">
      <dgm:prSet/>
      <dgm:spPr/>
      <dgm:t>
        <a:bodyPr/>
        <a:lstStyle/>
        <a:p>
          <a:pPr algn="ctr"/>
          <a:endParaRPr lang="en-US" sz="1200"/>
        </a:p>
      </dgm:t>
    </dgm:pt>
    <dgm:pt modelId="{78CADBD1-46A1-7B4F-B684-8482584EA7FC}" type="sibTrans" cxnId="{91CE0643-FB99-854C-A482-7408F66D64FA}">
      <dgm:prSet/>
      <dgm:spPr/>
      <dgm:t>
        <a:bodyPr/>
        <a:lstStyle/>
        <a:p>
          <a:pPr algn="ctr"/>
          <a:endParaRPr lang="en-US"/>
        </a:p>
      </dgm:t>
    </dgm:pt>
    <dgm:pt modelId="{8E318C9D-D73B-9841-B082-4BD5D322D689}">
      <dgm:prSet phldrT="[Text]" custT="1"/>
      <dgm:spPr/>
      <dgm:t>
        <a:bodyPr/>
        <a:lstStyle/>
        <a:p>
          <a:pPr algn="ctr"/>
          <a:r>
            <a:rPr lang="en-US" sz="1200" dirty="0"/>
            <a:t>Time Series: ARIMA, LSTMs</a:t>
          </a:r>
        </a:p>
      </dgm:t>
    </dgm:pt>
    <dgm:pt modelId="{0D58FFD2-C6A0-B04D-BB4D-9B8225868107}" type="parTrans" cxnId="{C6C6E3BB-DCE8-C24D-B23A-F11314D0FAD4}">
      <dgm:prSet/>
      <dgm:spPr/>
      <dgm:t>
        <a:bodyPr/>
        <a:lstStyle/>
        <a:p>
          <a:pPr algn="ctr"/>
          <a:endParaRPr lang="en-US" sz="1200"/>
        </a:p>
      </dgm:t>
    </dgm:pt>
    <dgm:pt modelId="{6EB246EB-E998-ED4A-88D5-ACE0A0BA3973}" type="sibTrans" cxnId="{C6C6E3BB-DCE8-C24D-B23A-F11314D0FAD4}">
      <dgm:prSet/>
      <dgm:spPr/>
      <dgm:t>
        <a:bodyPr/>
        <a:lstStyle/>
        <a:p>
          <a:pPr algn="ctr"/>
          <a:endParaRPr lang="en-US"/>
        </a:p>
      </dgm:t>
    </dgm:pt>
    <dgm:pt modelId="{58A4FF63-765F-4D45-803D-F8907E96E499}">
      <dgm:prSet phldrT="[Text]" custT="1"/>
      <dgm:spPr/>
      <dgm:t>
        <a:bodyPr/>
        <a:lstStyle/>
        <a:p>
          <a:pPr algn="ctr"/>
          <a:r>
            <a:rPr lang="en-US" sz="1200" dirty="0"/>
            <a:t>ML: 6 algorithms</a:t>
          </a:r>
        </a:p>
      </dgm:t>
    </dgm:pt>
    <dgm:pt modelId="{BB9C8FB2-DBBB-884A-A14F-FE70FBF67AE3}" type="parTrans" cxnId="{DADD371D-4168-BA42-8933-345FA1A2B525}">
      <dgm:prSet/>
      <dgm:spPr/>
      <dgm:t>
        <a:bodyPr/>
        <a:lstStyle/>
        <a:p>
          <a:pPr algn="ctr"/>
          <a:endParaRPr lang="en-US" sz="1200"/>
        </a:p>
      </dgm:t>
    </dgm:pt>
    <dgm:pt modelId="{D1E670CD-EC8C-444D-B5A7-3ED4D64516FD}" type="sibTrans" cxnId="{DADD371D-4168-BA42-8933-345FA1A2B525}">
      <dgm:prSet/>
      <dgm:spPr/>
      <dgm:t>
        <a:bodyPr/>
        <a:lstStyle/>
        <a:p>
          <a:pPr algn="ctr"/>
          <a:endParaRPr lang="en-US"/>
        </a:p>
      </dgm:t>
    </dgm:pt>
    <dgm:pt modelId="{4E096486-1FEE-494F-A963-7AFC8D96B819}">
      <dgm:prSet phldrT="[Text]" custT="1"/>
      <dgm:spPr/>
      <dgm:t>
        <a:bodyPr/>
        <a:lstStyle/>
        <a:p>
          <a:pPr algn="ctr" rtl="0"/>
          <a:r>
            <a:rPr lang="en-US" sz="1200" dirty="0">
              <a:latin typeface="Arial"/>
            </a:rPr>
            <a:t>Tuning Results</a:t>
          </a:r>
          <a:endParaRPr lang="en-US" sz="1200" dirty="0"/>
        </a:p>
      </dgm:t>
    </dgm:pt>
    <dgm:pt modelId="{58DF1B9F-350C-D24A-972C-7D117A3A10B7}" type="parTrans" cxnId="{B76E6B18-9ECF-5844-8F16-0559C5BC410D}">
      <dgm:prSet/>
      <dgm:spPr/>
      <dgm:t>
        <a:bodyPr/>
        <a:lstStyle/>
        <a:p>
          <a:pPr algn="ctr"/>
          <a:endParaRPr lang="en-US"/>
        </a:p>
      </dgm:t>
    </dgm:pt>
    <dgm:pt modelId="{B09113EE-2883-E54E-95F7-3400569486E2}" type="sibTrans" cxnId="{B76E6B18-9ECF-5844-8F16-0559C5BC410D}">
      <dgm:prSet/>
      <dgm:spPr/>
      <dgm:t>
        <a:bodyPr/>
        <a:lstStyle/>
        <a:p>
          <a:pPr algn="ctr"/>
          <a:endParaRPr lang="en-US"/>
        </a:p>
      </dgm:t>
    </dgm:pt>
    <dgm:pt modelId="{5B8FC9D7-9503-6445-A656-562BBD3C08A3}">
      <dgm:prSet phldrT="[Text]" custT="1"/>
      <dgm:spPr/>
      <dgm:t>
        <a:bodyPr/>
        <a:lstStyle/>
        <a:p>
          <a:pPr algn="ctr" rtl="0"/>
          <a:r>
            <a:rPr lang="en-US" sz="1200" dirty="0">
              <a:latin typeface="Arial"/>
            </a:rPr>
            <a:t>60 models</a:t>
          </a:r>
          <a:endParaRPr lang="en-US" sz="1200" dirty="0"/>
        </a:p>
      </dgm:t>
    </dgm:pt>
    <dgm:pt modelId="{002F2B6D-D951-4944-A38A-87C98DF53521}" type="parTrans" cxnId="{BC66F313-F918-A746-8233-36E88554D4E1}">
      <dgm:prSet/>
      <dgm:spPr/>
      <dgm:t>
        <a:bodyPr/>
        <a:lstStyle/>
        <a:p>
          <a:pPr algn="ctr"/>
          <a:endParaRPr lang="en-US"/>
        </a:p>
      </dgm:t>
    </dgm:pt>
    <dgm:pt modelId="{D578BF7A-6F5B-AA43-8513-E4C602780314}" type="sibTrans" cxnId="{BC66F313-F918-A746-8233-36E88554D4E1}">
      <dgm:prSet/>
      <dgm:spPr/>
      <dgm:t>
        <a:bodyPr/>
        <a:lstStyle/>
        <a:p>
          <a:pPr algn="ctr"/>
          <a:endParaRPr lang="en-US"/>
        </a:p>
      </dgm:t>
    </dgm:pt>
    <dgm:pt modelId="{BCBC1826-45E4-8448-9CF9-068A7D22E9BD}" type="pres">
      <dgm:prSet presAssocID="{81087EEE-B2BF-EA4B-8B2D-E89B5458B773}" presName="diagram" presStyleCnt="0">
        <dgm:presLayoutVars>
          <dgm:chPref val="1"/>
          <dgm:dir/>
          <dgm:animOne val="branch"/>
          <dgm:animLvl val="lvl"/>
          <dgm:resizeHandles/>
        </dgm:presLayoutVars>
      </dgm:prSet>
      <dgm:spPr/>
    </dgm:pt>
    <dgm:pt modelId="{63661929-D9AD-F949-B576-4208DB8A7D54}" type="pres">
      <dgm:prSet presAssocID="{222BFE50-70DA-7E43-ACDF-552D07714288}" presName="root" presStyleCnt="0"/>
      <dgm:spPr/>
    </dgm:pt>
    <dgm:pt modelId="{E799933B-48C6-924B-A3BD-203AAB08456E}" type="pres">
      <dgm:prSet presAssocID="{222BFE50-70DA-7E43-ACDF-552D07714288}" presName="rootComposite" presStyleCnt="0"/>
      <dgm:spPr/>
    </dgm:pt>
    <dgm:pt modelId="{EBCCA54A-0D28-9B41-A617-85288C6A22B2}" type="pres">
      <dgm:prSet presAssocID="{222BFE50-70DA-7E43-ACDF-552D07714288}" presName="rootText" presStyleLbl="node1" presStyleIdx="0" presStyleCnt="4" custScaleX="88156" custScaleY="66737"/>
      <dgm:spPr/>
    </dgm:pt>
    <dgm:pt modelId="{C3C2CD69-2153-4941-96AB-E3173AA05D7A}" type="pres">
      <dgm:prSet presAssocID="{222BFE50-70DA-7E43-ACDF-552D07714288}" presName="rootConnector" presStyleLbl="node1" presStyleIdx="0" presStyleCnt="4"/>
      <dgm:spPr/>
    </dgm:pt>
    <dgm:pt modelId="{7F96BE95-51C7-8C4D-B77D-D093AAD672A9}" type="pres">
      <dgm:prSet presAssocID="{222BFE50-70DA-7E43-ACDF-552D07714288}" presName="childShape" presStyleCnt="0"/>
      <dgm:spPr/>
    </dgm:pt>
    <dgm:pt modelId="{0109AB77-0510-E846-9B78-72B24DEA1FF5}" type="pres">
      <dgm:prSet presAssocID="{0045DBFC-4A77-9349-84E0-5F05ED75234A}" presName="Name13" presStyleLbl="parChTrans1D2" presStyleIdx="0" presStyleCnt="8"/>
      <dgm:spPr/>
    </dgm:pt>
    <dgm:pt modelId="{575C49C6-6F0C-4E40-9414-1B376FB24FDB}" type="pres">
      <dgm:prSet presAssocID="{252A1986-472F-BB4F-A947-7A8BFC316E9F}" presName="childText" presStyleLbl="bgAcc1" presStyleIdx="0" presStyleCnt="8" custScaleY="52741">
        <dgm:presLayoutVars>
          <dgm:bulletEnabled val="1"/>
        </dgm:presLayoutVars>
      </dgm:prSet>
      <dgm:spPr/>
    </dgm:pt>
    <dgm:pt modelId="{04CB3588-B437-BD47-800D-3D894118CA03}" type="pres">
      <dgm:prSet presAssocID="{0D58FFD2-C6A0-B04D-BB4D-9B8225868107}" presName="Name13" presStyleLbl="parChTrans1D2" presStyleIdx="1" presStyleCnt="8"/>
      <dgm:spPr/>
    </dgm:pt>
    <dgm:pt modelId="{27324C84-80AF-C74E-B2A7-322C09623BD0}" type="pres">
      <dgm:prSet presAssocID="{8E318C9D-D73B-9841-B082-4BD5D322D689}" presName="childText" presStyleLbl="bgAcc1" presStyleIdx="1" presStyleCnt="8" custScaleX="99754" custScaleY="61128">
        <dgm:presLayoutVars>
          <dgm:bulletEnabled val="1"/>
        </dgm:presLayoutVars>
      </dgm:prSet>
      <dgm:spPr/>
    </dgm:pt>
    <dgm:pt modelId="{6FB16BA9-D157-074D-8721-26C6A398BDFE}" type="pres">
      <dgm:prSet presAssocID="{BB9C8FB2-DBBB-884A-A14F-FE70FBF67AE3}" presName="Name13" presStyleLbl="parChTrans1D2" presStyleIdx="2" presStyleCnt="8"/>
      <dgm:spPr/>
    </dgm:pt>
    <dgm:pt modelId="{F78A6732-4418-4549-B8C4-E99071C648F9}" type="pres">
      <dgm:prSet presAssocID="{58A4FF63-765F-4D45-803D-F8907E96E499}" presName="childText" presStyleLbl="bgAcc1" presStyleIdx="2" presStyleCnt="8" custScaleY="63579">
        <dgm:presLayoutVars>
          <dgm:bulletEnabled val="1"/>
        </dgm:presLayoutVars>
      </dgm:prSet>
      <dgm:spPr/>
    </dgm:pt>
    <dgm:pt modelId="{A0C9E156-8FBA-E34D-8278-ADD97365E3A5}" type="pres">
      <dgm:prSet presAssocID="{24E09EEA-6843-EB4D-8B45-28AC3992AEA4}" presName="root" presStyleCnt="0"/>
      <dgm:spPr/>
    </dgm:pt>
    <dgm:pt modelId="{BFE378E9-74F0-BA44-B201-355E275B0AC1}" type="pres">
      <dgm:prSet presAssocID="{24E09EEA-6843-EB4D-8B45-28AC3992AEA4}" presName="rootComposite" presStyleCnt="0"/>
      <dgm:spPr/>
    </dgm:pt>
    <dgm:pt modelId="{1B7069D2-4F7A-1443-AD98-72F596F166F8}" type="pres">
      <dgm:prSet presAssocID="{24E09EEA-6843-EB4D-8B45-28AC3992AEA4}" presName="rootText" presStyleLbl="node1" presStyleIdx="1" presStyleCnt="4" custScaleX="106564" custScaleY="60482"/>
      <dgm:spPr/>
    </dgm:pt>
    <dgm:pt modelId="{D67CDE43-220F-EC4E-A44B-8DC51AF64716}" type="pres">
      <dgm:prSet presAssocID="{24E09EEA-6843-EB4D-8B45-28AC3992AEA4}" presName="rootConnector" presStyleLbl="node1" presStyleIdx="1" presStyleCnt="4"/>
      <dgm:spPr/>
    </dgm:pt>
    <dgm:pt modelId="{93C1B0A5-773A-0745-9885-F03CE96D0F0A}" type="pres">
      <dgm:prSet presAssocID="{24E09EEA-6843-EB4D-8B45-28AC3992AEA4}" presName="childShape" presStyleCnt="0"/>
      <dgm:spPr/>
    </dgm:pt>
    <dgm:pt modelId="{94651E2C-6D87-6245-9AEF-D3DC3CEF17FB}" type="pres">
      <dgm:prSet presAssocID="{1DEB2763-94CF-4943-8FCE-E4BDDF05E961}" presName="Name13" presStyleLbl="parChTrans1D2" presStyleIdx="3" presStyleCnt="8"/>
      <dgm:spPr/>
    </dgm:pt>
    <dgm:pt modelId="{19D83862-6D08-4646-8C94-C77CA9E5C0A1}" type="pres">
      <dgm:prSet presAssocID="{D8DB4C4F-26AA-4249-953F-E073B629C101}" presName="childText" presStyleLbl="bgAcc1" presStyleIdx="3" presStyleCnt="8" custScaleX="127359" custScaleY="63267">
        <dgm:presLayoutVars>
          <dgm:bulletEnabled val="1"/>
        </dgm:presLayoutVars>
      </dgm:prSet>
      <dgm:spPr/>
    </dgm:pt>
    <dgm:pt modelId="{BA8B81AB-DDCF-9347-9BFE-34733489BD81}" type="pres">
      <dgm:prSet presAssocID="{60A5B9FA-85B2-494D-829A-EE464957FDFC}" presName="Name13" presStyleLbl="parChTrans1D2" presStyleIdx="4" presStyleCnt="8"/>
      <dgm:spPr/>
    </dgm:pt>
    <dgm:pt modelId="{1340CABF-A6BC-0048-A302-3A7DC79A068E}" type="pres">
      <dgm:prSet presAssocID="{07ACBC8B-9508-BB41-A5A6-FEC4F9670436}" presName="childText" presStyleLbl="bgAcc1" presStyleIdx="4" presStyleCnt="8" custScaleX="123678" custScaleY="46371">
        <dgm:presLayoutVars>
          <dgm:bulletEnabled val="1"/>
        </dgm:presLayoutVars>
      </dgm:prSet>
      <dgm:spPr/>
    </dgm:pt>
    <dgm:pt modelId="{4683BB02-E90F-1541-AA4F-7DC28A55C358}" type="pres">
      <dgm:prSet presAssocID="{B22E89D4-A87A-284D-93B5-1431AA38B573}" presName="root" presStyleCnt="0"/>
      <dgm:spPr/>
    </dgm:pt>
    <dgm:pt modelId="{6BDAEEC6-7904-DF49-836B-7D3E84E41C42}" type="pres">
      <dgm:prSet presAssocID="{B22E89D4-A87A-284D-93B5-1431AA38B573}" presName="rootComposite" presStyleCnt="0"/>
      <dgm:spPr/>
    </dgm:pt>
    <dgm:pt modelId="{C8F51BE2-E187-114C-8960-BA98C6F0E2B7}" type="pres">
      <dgm:prSet presAssocID="{B22E89D4-A87A-284D-93B5-1431AA38B573}" presName="rootText" presStyleLbl="node1" presStyleIdx="2" presStyleCnt="4" custScaleX="92504" custScaleY="68544"/>
      <dgm:spPr/>
    </dgm:pt>
    <dgm:pt modelId="{5F3288F9-57EE-E849-B7CD-3C32791944D2}" type="pres">
      <dgm:prSet presAssocID="{B22E89D4-A87A-284D-93B5-1431AA38B573}" presName="rootConnector" presStyleLbl="node1" presStyleIdx="2" presStyleCnt="4"/>
      <dgm:spPr/>
    </dgm:pt>
    <dgm:pt modelId="{23D323E9-2B72-FA4C-99FA-AC76CC40FEC6}" type="pres">
      <dgm:prSet presAssocID="{B22E89D4-A87A-284D-93B5-1431AA38B573}" presName="childShape" presStyleCnt="0"/>
      <dgm:spPr/>
    </dgm:pt>
    <dgm:pt modelId="{62E7F5BB-FF99-B845-A067-EE4FDA32F8AB}" type="pres">
      <dgm:prSet presAssocID="{08D7B689-F624-3B4B-8A18-BAD01B3DE174}" presName="Name13" presStyleLbl="parChTrans1D2" presStyleIdx="5" presStyleCnt="8"/>
      <dgm:spPr/>
    </dgm:pt>
    <dgm:pt modelId="{565C8B6D-8944-8547-ADD4-17A66165BB80}" type="pres">
      <dgm:prSet presAssocID="{C4FA0889-3E06-2543-B222-5608AF1A0239}" presName="childText" presStyleLbl="bgAcc1" presStyleIdx="5" presStyleCnt="8" custScaleX="100058" custScaleY="68862">
        <dgm:presLayoutVars>
          <dgm:bulletEnabled val="1"/>
        </dgm:presLayoutVars>
      </dgm:prSet>
      <dgm:spPr/>
    </dgm:pt>
    <dgm:pt modelId="{C49E25EC-3F6B-1B45-8C6B-3B20BFE179F2}" type="pres">
      <dgm:prSet presAssocID="{C14AE046-098B-5D47-958B-A68DD6EA04E1}" presName="Name13" presStyleLbl="parChTrans1D2" presStyleIdx="6" presStyleCnt="8"/>
      <dgm:spPr/>
    </dgm:pt>
    <dgm:pt modelId="{F9C487CC-87FE-4D49-B70E-AA9680D0EFA0}" type="pres">
      <dgm:prSet presAssocID="{2993EFD9-0C7C-5C45-B774-07F3DDA7D7A1}" presName="childText" presStyleLbl="bgAcc1" presStyleIdx="6" presStyleCnt="8" custScaleX="99151" custScaleY="72169">
        <dgm:presLayoutVars>
          <dgm:bulletEnabled val="1"/>
        </dgm:presLayoutVars>
      </dgm:prSet>
      <dgm:spPr/>
    </dgm:pt>
    <dgm:pt modelId="{E36E367D-DFB6-0047-809B-CEF183C47DD5}" type="pres">
      <dgm:prSet presAssocID="{4E096486-1FEE-494F-A963-7AFC8D96B819}" presName="root" presStyleCnt="0"/>
      <dgm:spPr/>
    </dgm:pt>
    <dgm:pt modelId="{3C31CE1D-52EA-5743-9D00-E1181BC4B53C}" type="pres">
      <dgm:prSet presAssocID="{4E096486-1FEE-494F-A963-7AFC8D96B819}" presName="rootComposite" presStyleCnt="0"/>
      <dgm:spPr/>
    </dgm:pt>
    <dgm:pt modelId="{90D74761-53AA-D945-ADF6-971BEE6F070D}" type="pres">
      <dgm:prSet presAssocID="{4E096486-1FEE-494F-A963-7AFC8D96B819}" presName="rootText" presStyleLbl="node1" presStyleIdx="3" presStyleCnt="4" custScaleX="89402" custScaleY="68197"/>
      <dgm:spPr>
        <a:solidFill>
          <a:schemeClr val="accent2">
            <a:lumMod val="60000"/>
            <a:lumOff val="40000"/>
          </a:schemeClr>
        </a:solidFill>
      </dgm:spPr>
    </dgm:pt>
    <dgm:pt modelId="{A1211B40-4703-B44D-9446-4C861DF0B8E3}" type="pres">
      <dgm:prSet presAssocID="{4E096486-1FEE-494F-A963-7AFC8D96B819}" presName="rootConnector" presStyleLbl="node1" presStyleIdx="3" presStyleCnt="4"/>
      <dgm:spPr/>
    </dgm:pt>
    <dgm:pt modelId="{9BC6C324-618A-2A41-9D8E-F900EB5672E6}" type="pres">
      <dgm:prSet presAssocID="{4E096486-1FEE-494F-A963-7AFC8D96B819}" presName="childShape" presStyleCnt="0"/>
      <dgm:spPr/>
    </dgm:pt>
    <dgm:pt modelId="{7EF416E5-CAF3-3D4E-9934-64AC8EAA9D78}" type="pres">
      <dgm:prSet presAssocID="{002F2B6D-D951-4944-A38A-87C98DF53521}" presName="Name13" presStyleLbl="parChTrans1D2" presStyleIdx="7" presStyleCnt="8"/>
      <dgm:spPr/>
    </dgm:pt>
    <dgm:pt modelId="{30B4F8DF-20F9-214C-8891-B7CDDE50A709}" type="pres">
      <dgm:prSet presAssocID="{5B8FC9D7-9503-6445-A656-562BBD3C08A3}" presName="childText" presStyleLbl="bgAcc1" presStyleIdx="7" presStyleCnt="8" custScaleY="70544">
        <dgm:presLayoutVars>
          <dgm:bulletEnabled val="1"/>
        </dgm:presLayoutVars>
      </dgm:prSet>
      <dgm:spPr>
        <a:solidFill>
          <a:schemeClr val="bg1"/>
        </a:solidFill>
      </dgm:spPr>
    </dgm:pt>
  </dgm:ptLst>
  <dgm:cxnLst>
    <dgm:cxn modelId="{0BC90006-70E2-444B-8855-095004F582E9}" type="presOf" srcId="{1DEB2763-94CF-4943-8FCE-E4BDDF05E961}" destId="{94651E2C-6D87-6245-9AEF-D3DC3CEF17FB}" srcOrd="0" destOrd="0" presId="urn:microsoft.com/office/officeart/2005/8/layout/hierarchy3"/>
    <dgm:cxn modelId="{02D26306-5FDD-F442-A43B-5B7E11B5D28B}" type="presOf" srcId="{24E09EEA-6843-EB4D-8B45-28AC3992AEA4}" destId="{D67CDE43-220F-EC4E-A44B-8DC51AF64716}" srcOrd="1" destOrd="0" presId="urn:microsoft.com/office/officeart/2005/8/layout/hierarchy3"/>
    <dgm:cxn modelId="{7D0DE40D-6358-6C4A-A072-5CFA3101E4CE}" srcId="{81087EEE-B2BF-EA4B-8B2D-E89B5458B773}" destId="{B22E89D4-A87A-284D-93B5-1431AA38B573}" srcOrd="2" destOrd="0" parTransId="{471A180E-BD66-4A4C-9EED-AA81830DE9E2}" sibTransId="{F3DDDA8F-E20D-0844-84E7-9EE3E39DAAFA}"/>
    <dgm:cxn modelId="{F5E8F510-F2C1-7F4A-BB77-2AB178A2234E}" type="presOf" srcId="{B22E89D4-A87A-284D-93B5-1431AA38B573}" destId="{C8F51BE2-E187-114C-8960-BA98C6F0E2B7}" srcOrd="0" destOrd="0" presId="urn:microsoft.com/office/officeart/2005/8/layout/hierarchy3"/>
    <dgm:cxn modelId="{BC66F313-F918-A746-8233-36E88554D4E1}" srcId="{4E096486-1FEE-494F-A963-7AFC8D96B819}" destId="{5B8FC9D7-9503-6445-A656-562BBD3C08A3}" srcOrd="0" destOrd="0" parTransId="{002F2B6D-D951-4944-A38A-87C98DF53521}" sibTransId="{D578BF7A-6F5B-AA43-8513-E4C602780314}"/>
    <dgm:cxn modelId="{E8111A16-C923-214B-8CAB-720EC452F88C}" type="presOf" srcId="{07ACBC8B-9508-BB41-A5A6-FEC4F9670436}" destId="{1340CABF-A6BC-0048-A302-3A7DC79A068E}" srcOrd="0" destOrd="0" presId="urn:microsoft.com/office/officeart/2005/8/layout/hierarchy3"/>
    <dgm:cxn modelId="{B76E6B18-9ECF-5844-8F16-0559C5BC410D}" srcId="{81087EEE-B2BF-EA4B-8B2D-E89B5458B773}" destId="{4E096486-1FEE-494F-A963-7AFC8D96B819}" srcOrd="3" destOrd="0" parTransId="{58DF1B9F-350C-D24A-972C-7D117A3A10B7}" sibTransId="{B09113EE-2883-E54E-95F7-3400569486E2}"/>
    <dgm:cxn modelId="{590D5E1A-0504-BB4C-B8AE-6186B878D588}" srcId="{24E09EEA-6843-EB4D-8B45-28AC3992AEA4}" destId="{D8DB4C4F-26AA-4249-953F-E073B629C101}" srcOrd="0" destOrd="0" parTransId="{1DEB2763-94CF-4943-8FCE-E4BDDF05E961}" sibTransId="{AA719376-5CCC-FF49-B6A6-9E680E825286}"/>
    <dgm:cxn modelId="{DADD371D-4168-BA42-8933-345FA1A2B525}" srcId="{222BFE50-70DA-7E43-ACDF-552D07714288}" destId="{58A4FF63-765F-4D45-803D-F8907E96E499}" srcOrd="2" destOrd="0" parTransId="{BB9C8FB2-DBBB-884A-A14F-FE70FBF67AE3}" sibTransId="{D1E670CD-EC8C-444D-B5A7-3ED4D64516FD}"/>
    <dgm:cxn modelId="{412B2C25-EB6A-D640-B03A-05FE9FB9F6CF}" srcId="{B22E89D4-A87A-284D-93B5-1431AA38B573}" destId="{2993EFD9-0C7C-5C45-B774-07F3DDA7D7A1}" srcOrd="1" destOrd="0" parTransId="{C14AE046-098B-5D47-958B-A68DD6EA04E1}" sibTransId="{2F2FD700-2F8C-504D-90E6-2AE95D3F5270}"/>
    <dgm:cxn modelId="{74F2FC25-AC1F-134C-A5BC-E75F4C35E603}" type="presOf" srcId="{222BFE50-70DA-7E43-ACDF-552D07714288}" destId="{EBCCA54A-0D28-9B41-A617-85288C6A22B2}" srcOrd="0" destOrd="0" presId="urn:microsoft.com/office/officeart/2005/8/layout/hierarchy3"/>
    <dgm:cxn modelId="{2507C030-F767-6546-8B7B-5709274808B5}" srcId="{24E09EEA-6843-EB4D-8B45-28AC3992AEA4}" destId="{07ACBC8B-9508-BB41-A5A6-FEC4F9670436}" srcOrd="1" destOrd="0" parTransId="{60A5B9FA-85B2-494D-829A-EE464957FDFC}" sibTransId="{3197B714-C248-584D-9DBA-2BE80464F42C}"/>
    <dgm:cxn modelId="{B68C9D36-20B5-F845-A234-B02E22A35EFE}" type="presOf" srcId="{0045DBFC-4A77-9349-84E0-5F05ED75234A}" destId="{0109AB77-0510-E846-9B78-72B24DEA1FF5}" srcOrd="0" destOrd="0" presId="urn:microsoft.com/office/officeart/2005/8/layout/hierarchy3"/>
    <dgm:cxn modelId="{1A44293B-CF20-4544-BC97-4B1203BD91E1}" type="presOf" srcId="{C14AE046-098B-5D47-958B-A68DD6EA04E1}" destId="{C49E25EC-3F6B-1B45-8C6B-3B20BFE179F2}" srcOrd="0" destOrd="0" presId="urn:microsoft.com/office/officeart/2005/8/layout/hierarchy3"/>
    <dgm:cxn modelId="{91CE0643-FB99-854C-A482-7408F66D64FA}" srcId="{222BFE50-70DA-7E43-ACDF-552D07714288}" destId="{252A1986-472F-BB4F-A947-7A8BFC316E9F}" srcOrd="0" destOrd="0" parTransId="{0045DBFC-4A77-9349-84E0-5F05ED75234A}" sibTransId="{78CADBD1-46A1-7B4F-B684-8482584EA7FC}"/>
    <dgm:cxn modelId="{E2215E6F-AAD9-3F49-8667-24A461F1C4EE}" srcId="{81087EEE-B2BF-EA4B-8B2D-E89B5458B773}" destId="{24E09EEA-6843-EB4D-8B45-28AC3992AEA4}" srcOrd="1" destOrd="0" parTransId="{00F53CE5-FE07-1045-8948-61454BE5FFD9}" sibTransId="{20F7BA93-99D2-BC46-95FE-40B728892C1C}"/>
    <dgm:cxn modelId="{179F6472-3FB2-294C-9D71-3D579D3537B9}" srcId="{B22E89D4-A87A-284D-93B5-1431AA38B573}" destId="{C4FA0889-3E06-2543-B222-5608AF1A0239}" srcOrd="0" destOrd="0" parTransId="{08D7B689-F624-3B4B-8A18-BAD01B3DE174}" sibTransId="{C1AE57D1-8E38-A746-992A-5D1D42C5C067}"/>
    <dgm:cxn modelId="{688DE15A-F8E0-7044-ADA2-AE25498CE505}" srcId="{81087EEE-B2BF-EA4B-8B2D-E89B5458B773}" destId="{222BFE50-70DA-7E43-ACDF-552D07714288}" srcOrd="0" destOrd="0" parTransId="{992D0E50-FC6F-924B-AEF7-F2049B39787C}" sibTransId="{788D50F2-9526-4548-8684-331ECF026969}"/>
    <dgm:cxn modelId="{80B08C8A-EF7E-A748-8DA4-D001DD22F52E}" type="presOf" srcId="{C4FA0889-3E06-2543-B222-5608AF1A0239}" destId="{565C8B6D-8944-8547-ADD4-17A66165BB80}" srcOrd="0" destOrd="0" presId="urn:microsoft.com/office/officeart/2005/8/layout/hierarchy3"/>
    <dgm:cxn modelId="{ED81288C-D47A-2842-B268-13A1A4D92F49}" type="presOf" srcId="{BB9C8FB2-DBBB-884A-A14F-FE70FBF67AE3}" destId="{6FB16BA9-D157-074D-8721-26C6A398BDFE}" srcOrd="0" destOrd="0" presId="urn:microsoft.com/office/officeart/2005/8/layout/hierarchy3"/>
    <dgm:cxn modelId="{EBBCE38E-7511-4C46-AB2B-297F31E6C580}" type="presOf" srcId="{252A1986-472F-BB4F-A947-7A8BFC316E9F}" destId="{575C49C6-6F0C-4E40-9414-1B376FB24FDB}" srcOrd="0" destOrd="0" presId="urn:microsoft.com/office/officeart/2005/8/layout/hierarchy3"/>
    <dgm:cxn modelId="{F5C17A90-49E6-A440-935D-F2A38D51D7EA}" type="presOf" srcId="{24E09EEA-6843-EB4D-8B45-28AC3992AEA4}" destId="{1B7069D2-4F7A-1443-AD98-72F596F166F8}" srcOrd="0" destOrd="0" presId="urn:microsoft.com/office/officeart/2005/8/layout/hierarchy3"/>
    <dgm:cxn modelId="{3792E0B1-213F-9E42-AF88-9F98012B3FEE}" type="presOf" srcId="{5B8FC9D7-9503-6445-A656-562BBD3C08A3}" destId="{30B4F8DF-20F9-214C-8891-B7CDDE50A709}" srcOrd="0" destOrd="0" presId="urn:microsoft.com/office/officeart/2005/8/layout/hierarchy3"/>
    <dgm:cxn modelId="{A23B42B8-3D5A-4D46-AE51-2F705C4D27B2}" type="presOf" srcId="{D8DB4C4F-26AA-4249-953F-E073B629C101}" destId="{19D83862-6D08-4646-8C94-C77CA9E5C0A1}" srcOrd="0" destOrd="0" presId="urn:microsoft.com/office/officeart/2005/8/layout/hierarchy3"/>
    <dgm:cxn modelId="{C6C6E3BB-DCE8-C24D-B23A-F11314D0FAD4}" srcId="{222BFE50-70DA-7E43-ACDF-552D07714288}" destId="{8E318C9D-D73B-9841-B082-4BD5D322D689}" srcOrd="1" destOrd="0" parTransId="{0D58FFD2-C6A0-B04D-BB4D-9B8225868107}" sibTransId="{6EB246EB-E998-ED4A-88D5-ACE0A0BA3973}"/>
    <dgm:cxn modelId="{164AF9BC-7839-914D-B20E-011B0890EECC}" type="presOf" srcId="{2993EFD9-0C7C-5C45-B774-07F3DDA7D7A1}" destId="{F9C487CC-87FE-4D49-B70E-AA9680D0EFA0}" srcOrd="0" destOrd="0" presId="urn:microsoft.com/office/officeart/2005/8/layout/hierarchy3"/>
    <dgm:cxn modelId="{87932AC6-BB6F-6145-BF8F-1954E0E8C891}" type="presOf" srcId="{08D7B689-F624-3B4B-8A18-BAD01B3DE174}" destId="{62E7F5BB-FF99-B845-A067-EE4FDA32F8AB}" srcOrd="0" destOrd="0" presId="urn:microsoft.com/office/officeart/2005/8/layout/hierarchy3"/>
    <dgm:cxn modelId="{CF7825CB-151E-7D43-BA31-E7B91D658928}" type="presOf" srcId="{4E096486-1FEE-494F-A963-7AFC8D96B819}" destId="{90D74761-53AA-D945-ADF6-971BEE6F070D}" srcOrd="0" destOrd="0" presId="urn:microsoft.com/office/officeart/2005/8/layout/hierarchy3"/>
    <dgm:cxn modelId="{BD1D3ACD-4149-9B40-9B54-EA56117C39B7}" type="presOf" srcId="{B22E89D4-A87A-284D-93B5-1431AA38B573}" destId="{5F3288F9-57EE-E849-B7CD-3C32791944D2}" srcOrd="1" destOrd="0" presId="urn:microsoft.com/office/officeart/2005/8/layout/hierarchy3"/>
    <dgm:cxn modelId="{2D3CCCD1-C0C1-0142-973A-10FED6341AD8}" type="presOf" srcId="{60A5B9FA-85B2-494D-829A-EE464957FDFC}" destId="{BA8B81AB-DDCF-9347-9BFE-34733489BD81}" srcOrd="0" destOrd="0" presId="urn:microsoft.com/office/officeart/2005/8/layout/hierarchy3"/>
    <dgm:cxn modelId="{527C75E4-A5D8-EF40-A81D-6CE851B79CCF}" type="presOf" srcId="{4E096486-1FEE-494F-A963-7AFC8D96B819}" destId="{A1211B40-4703-B44D-9446-4C861DF0B8E3}" srcOrd="1" destOrd="0" presId="urn:microsoft.com/office/officeart/2005/8/layout/hierarchy3"/>
    <dgm:cxn modelId="{3C15DCE5-FCE6-E84B-ABE3-954F4267AA3C}" type="presOf" srcId="{222BFE50-70DA-7E43-ACDF-552D07714288}" destId="{C3C2CD69-2153-4941-96AB-E3173AA05D7A}" srcOrd="1" destOrd="0" presId="urn:microsoft.com/office/officeart/2005/8/layout/hierarchy3"/>
    <dgm:cxn modelId="{304626E6-6FCB-FE49-8141-E93BAF084151}" type="presOf" srcId="{8E318C9D-D73B-9841-B082-4BD5D322D689}" destId="{27324C84-80AF-C74E-B2A7-322C09623BD0}" srcOrd="0" destOrd="0" presId="urn:microsoft.com/office/officeart/2005/8/layout/hierarchy3"/>
    <dgm:cxn modelId="{42DE7BEF-91F0-FE43-9A7A-478124895FF4}" type="presOf" srcId="{0D58FFD2-C6A0-B04D-BB4D-9B8225868107}" destId="{04CB3588-B437-BD47-800D-3D894118CA03}" srcOrd="0" destOrd="0" presId="urn:microsoft.com/office/officeart/2005/8/layout/hierarchy3"/>
    <dgm:cxn modelId="{329D1BF0-9BA2-B942-9221-187294E464D4}" type="presOf" srcId="{81087EEE-B2BF-EA4B-8B2D-E89B5458B773}" destId="{BCBC1826-45E4-8448-9CF9-068A7D22E9BD}" srcOrd="0" destOrd="0" presId="urn:microsoft.com/office/officeart/2005/8/layout/hierarchy3"/>
    <dgm:cxn modelId="{6CA018F6-663A-4049-95A7-350479C530AE}" type="presOf" srcId="{58A4FF63-765F-4D45-803D-F8907E96E499}" destId="{F78A6732-4418-4549-B8C4-E99071C648F9}" srcOrd="0" destOrd="0" presId="urn:microsoft.com/office/officeart/2005/8/layout/hierarchy3"/>
    <dgm:cxn modelId="{65D325F6-E863-044A-8E53-B2ED63909CB4}" type="presOf" srcId="{002F2B6D-D951-4944-A38A-87C98DF53521}" destId="{7EF416E5-CAF3-3D4E-9934-64AC8EAA9D78}" srcOrd="0" destOrd="0" presId="urn:microsoft.com/office/officeart/2005/8/layout/hierarchy3"/>
    <dgm:cxn modelId="{2AC0C31A-2846-9B40-91C9-62EBD3E3DCAE}" type="presParOf" srcId="{BCBC1826-45E4-8448-9CF9-068A7D22E9BD}" destId="{63661929-D9AD-F949-B576-4208DB8A7D54}" srcOrd="0" destOrd="0" presId="urn:microsoft.com/office/officeart/2005/8/layout/hierarchy3"/>
    <dgm:cxn modelId="{769C4C23-0CAA-424C-818B-39F049BAE77E}" type="presParOf" srcId="{63661929-D9AD-F949-B576-4208DB8A7D54}" destId="{E799933B-48C6-924B-A3BD-203AAB08456E}" srcOrd="0" destOrd="0" presId="urn:microsoft.com/office/officeart/2005/8/layout/hierarchy3"/>
    <dgm:cxn modelId="{60774740-1A48-C44E-BEB7-05000A0C3684}" type="presParOf" srcId="{E799933B-48C6-924B-A3BD-203AAB08456E}" destId="{EBCCA54A-0D28-9B41-A617-85288C6A22B2}" srcOrd="0" destOrd="0" presId="urn:microsoft.com/office/officeart/2005/8/layout/hierarchy3"/>
    <dgm:cxn modelId="{A6751CB8-543A-7D44-AB51-EE7A9CE4C6CC}" type="presParOf" srcId="{E799933B-48C6-924B-A3BD-203AAB08456E}" destId="{C3C2CD69-2153-4941-96AB-E3173AA05D7A}" srcOrd="1" destOrd="0" presId="urn:microsoft.com/office/officeart/2005/8/layout/hierarchy3"/>
    <dgm:cxn modelId="{DA1FB41B-B840-3344-94F3-E336F2859568}" type="presParOf" srcId="{63661929-D9AD-F949-B576-4208DB8A7D54}" destId="{7F96BE95-51C7-8C4D-B77D-D093AAD672A9}" srcOrd="1" destOrd="0" presId="urn:microsoft.com/office/officeart/2005/8/layout/hierarchy3"/>
    <dgm:cxn modelId="{B23C4556-B740-F84B-9667-520E2B96D7FA}" type="presParOf" srcId="{7F96BE95-51C7-8C4D-B77D-D093AAD672A9}" destId="{0109AB77-0510-E846-9B78-72B24DEA1FF5}" srcOrd="0" destOrd="0" presId="urn:microsoft.com/office/officeart/2005/8/layout/hierarchy3"/>
    <dgm:cxn modelId="{C0698F53-F29D-ED4B-91D5-C74334C56E10}" type="presParOf" srcId="{7F96BE95-51C7-8C4D-B77D-D093AAD672A9}" destId="{575C49C6-6F0C-4E40-9414-1B376FB24FDB}" srcOrd="1" destOrd="0" presId="urn:microsoft.com/office/officeart/2005/8/layout/hierarchy3"/>
    <dgm:cxn modelId="{E9BBC943-4093-C144-9D6C-36F147A7E969}" type="presParOf" srcId="{7F96BE95-51C7-8C4D-B77D-D093AAD672A9}" destId="{04CB3588-B437-BD47-800D-3D894118CA03}" srcOrd="2" destOrd="0" presId="urn:microsoft.com/office/officeart/2005/8/layout/hierarchy3"/>
    <dgm:cxn modelId="{46E13B1B-C1C8-BC43-8DA9-3A982E665C54}" type="presParOf" srcId="{7F96BE95-51C7-8C4D-B77D-D093AAD672A9}" destId="{27324C84-80AF-C74E-B2A7-322C09623BD0}" srcOrd="3" destOrd="0" presId="urn:microsoft.com/office/officeart/2005/8/layout/hierarchy3"/>
    <dgm:cxn modelId="{403E5825-760D-C242-BF5B-35966DF6854B}" type="presParOf" srcId="{7F96BE95-51C7-8C4D-B77D-D093AAD672A9}" destId="{6FB16BA9-D157-074D-8721-26C6A398BDFE}" srcOrd="4" destOrd="0" presId="urn:microsoft.com/office/officeart/2005/8/layout/hierarchy3"/>
    <dgm:cxn modelId="{3913A5C2-98F8-EF43-89A5-1A3FD3448D07}" type="presParOf" srcId="{7F96BE95-51C7-8C4D-B77D-D093AAD672A9}" destId="{F78A6732-4418-4549-B8C4-E99071C648F9}" srcOrd="5" destOrd="0" presId="urn:microsoft.com/office/officeart/2005/8/layout/hierarchy3"/>
    <dgm:cxn modelId="{7BC8205E-1C74-5246-9982-5F05FA9639F0}" type="presParOf" srcId="{BCBC1826-45E4-8448-9CF9-068A7D22E9BD}" destId="{A0C9E156-8FBA-E34D-8278-ADD97365E3A5}" srcOrd="1" destOrd="0" presId="urn:microsoft.com/office/officeart/2005/8/layout/hierarchy3"/>
    <dgm:cxn modelId="{1DD32554-DEB8-EE4B-ADD4-115801DE1B13}" type="presParOf" srcId="{A0C9E156-8FBA-E34D-8278-ADD97365E3A5}" destId="{BFE378E9-74F0-BA44-B201-355E275B0AC1}" srcOrd="0" destOrd="0" presId="urn:microsoft.com/office/officeart/2005/8/layout/hierarchy3"/>
    <dgm:cxn modelId="{AE0B97EF-3F8A-8D40-92BD-3897BA94D306}" type="presParOf" srcId="{BFE378E9-74F0-BA44-B201-355E275B0AC1}" destId="{1B7069D2-4F7A-1443-AD98-72F596F166F8}" srcOrd="0" destOrd="0" presId="urn:microsoft.com/office/officeart/2005/8/layout/hierarchy3"/>
    <dgm:cxn modelId="{0A948C59-2B64-7741-9CF2-EDFA8918484C}" type="presParOf" srcId="{BFE378E9-74F0-BA44-B201-355E275B0AC1}" destId="{D67CDE43-220F-EC4E-A44B-8DC51AF64716}" srcOrd="1" destOrd="0" presId="urn:microsoft.com/office/officeart/2005/8/layout/hierarchy3"/>
    <dgm:cxn modelId="{E1F00D35-8590-0A45-B926-DE02263E8CE6}" type="presParOf" srcId="{A0C9E156-8FBA-E34D-8278-ADD97365E3A5}" destId="{93C1B0A5-773A-0745-9885-F03CE96D0F0A}" srcOrd="1" destOrd="0" presId="urn:microsoft.com/office/officeart/2005/8/layout/hierarchy3"/>
    <dgm:cxn modelId="{40EA10A6-CEA0-7F4E-8125-9902842447CC}" type="presParOf" srcId="{93C1B0A5-773A-0745-9885-F03CE96D0F0A}" destId="{94651E2C-6D87-6245-9AEF-D3DC3CEF17FB}" srcOrd="0" destOrd="0" presId="urn:microsoft.com/office/officeart/2005/8/layout/hierarchy3"/>
    <dgm:cxn modelId="{1A1C98F3-8647-384F-821E-79F7291C1CFA}" type="presParOf" srcId="{93C1B0A5-773A-0745-9885-F03CE96D0F0A}" destId="{19D83862-6D08-4646-8C94-C77CA9E5C0A1}" srcOrd="1" destOrd="0" presId="urn:microsoft.com/office/officeart/2005/8/layout/hierarchy3"/>
    <dgm:cxn modelId="{73E0344E-2C02-E44D-A95A-DA0BBCE646FE}" type="presParOf" srcId="{93C1B0A5-773A-0745-9885-F03CE96D0F0A}" destId="{BA8B81AB-DDCF-9347-9BFE-34733489BD81}" srcOrd="2" destOrd="0" presId="urn:microsoft.com/office/officeart/2005/8/layout/hierarchy3"/>
    <dgm:cxn modelId="{FE3571DB-6B70-1D4D-A877-757C40DB9344}" type="presParOf" srcId="{93C1B0A5-773A-0745-9885-F03CE96D0F0A}" destId="{1340CABF-A6BC-0048-A302-3A7DC79A068E}" srcOrd="3" destOrd="0" presId="urn:microsoft.com/office/officeart/2005/8/layout/hierarchy3"/>
    <dgm:cxn modelId="{4ECFA042-178D-684C-AF70-FFEA20E398AF}" type="presParOf" srcId="{BCBC1826-45E4-8448-9CF9-068A7D22E9BD}" destId="{4683BB02-E90F-1541-AA4F-7DC28A55C358}" srcOrd="2" destOrd="0" presId="urn:microsoft.com/office/officeart/2005/8/layout/hierarchy3"/>
    <dgm:cxn modelId="{1EA5188D-9488-3549-AC5B-22268B987743}" type="presParOf" srcId="{4683BB02-E90F-1541-AA4F-7DC28A55C358}" destId="{6BDAEEC6-7904-DF49-836B-7D3E84E41C42}" srcOrd="0" destOrd="0" presId="urn:microsoft.com/office/officeart/2005/8/layout/hierarchy3"/>
    <dgm:cxn modelId="{0B5651F9-63F2-C349-96CC-0B37FBF188F9}" type="presParOf" srcId="{6BDAEEC6-7904-DF49-836B-7D3E84E41C42}" destId="{C8F51BE2-E187-114C-8960-BA98C6F0E2B7}" srcOrd="0" destOrd="0" presId="urn:microsoft.com/office/officeart/2005/8/layout/hierarchy3"/>
    <dgm:cxn modelId="{8A40F6D2-C198-4F49-B661-AD9C839127D5}" type="presParOf" srcId="{6BDAEEC6-7904-DF49-836B-7D3E84E41C42}" destId="{5F3288F9-57EE-E849-B7CD-3C32791944D2}" srcOrd="1" destOrd="0" presId="urn:microsoft.com/office/officeart/2005/8/layout/hierarchy3"/>
    <dgm:cxn modelId="{D26002F3-5342-F742-B04C-BEE0CE557A2A}" type="presParOf" srcId="{4683BB02-E90F-1541-AA4F-7DC28A55C358}" destId="{23D323E9-2B72-FA4C-99FA-AC76CC40FEC6}" srcOrd="1" destOrd="0" presId="urn:microsoft.com/office/officeart/2005/8/layout/hierarchy3"/>
    <dgm:cxn modelId="{AADE7385-7387-6141-B839-142DFED695D2}" type="presParOf" srcId="{23D323E9-2B72-FA4C-99FA-AC76CC40FEC6}" destId="{62E7F5BB-FF99-B845-A067-EE4FDA32F8AB}" srcOrd="0" destOrd="0" presId="urn:microsoft.com/office/officeart/2005/8/layout/hierarchy3"/>
    <dgm:cxn modelId="{2841EF65-952E-734F-B420-59FE30B0A859}" type="presParOf" srcId="{23D323E9-2B72-FA4C-99FA-AC76CC40FEC6}" destId="{565C8B6D-8944-8547-ADD4-17A66165BB80}" srcOrd="1" destOrd="0" presId="urn:microsoft.com/office/officeart/2005/8/layout/hierarchy3"/>
    <dgm:cxn modelId="{F56F5AC9-24EB-AC4E-B4DA-53843A00D660}" type="presParOf" srcId="{23D323E9-2B72-FA4C-99FA-AC76CC40FEC6}" destId="{C49E25EC-3F6B-1B45-8C6B-3B20BFE179F2}" srcOrd="2" destOrd="0" presId="urn:microsoft.com/office/officeart/2005/8/layout/hierarchy3"/>
    <dgm:cxn modelId="{26D77598-225B-EC4F-ACAC-0B4AD100E1E1}" type="presParOf" srcId="{23D323E9-2B72-FA4C-99FA-AC76CC40FEC6}" destId="{F9C487CC-87FE-4D49-B70E-AA9680D0EFA0}" srcOrd="3" destOrd="0" presId="urn:microsoft.com/office/officeart/2005/8/layout/hierarchy3"/>
    <dgm:cxn modelId="{6A820443-3060-1C4E-9B1C-8ACFCB3789E5}" type="presParOf" srcId="{BCBC1826-45E4-8448-9CF9-068A7D22E9BD}" destId="{E36E367D-DFB6-0047-809B-CEF183C47DD5}" srcOrd="3" destOrd="0" presId="urn:microsoft.com/office/officeart/2005/8/layout/hierarchy3"/>
    <dgm:cxn modelId="{512ADB9D-9570-474C-A96F-3D49244640BB}" type="presParOf" srcId="{E36E367D-DFB6-0047-809B-CEF183C47DD5}" destId="{3C31CE1D-52EA-5743-9D00-E1181BC4B53C}" srcOrd="0" destOrd="0" presId="urn:microsoft.com/office/officeart/2005/8/layout/hierarchy3"/>
    <dgm:cxn modelId="{7F6F7192-708C-3C48-A6E5-567B7D8E1D77}" type="presParOf" srcId="{3C31CE1D-52EA-5743-9D00-E1181BC4B53C}" destId="{90D74761-53AA-D945-ADF6-971BEE6F070D}" srcOrd="0" destOrd="0" presId="urn:microsoft.com/office/officeart/2005/8/layout/hierarchy3"/>
    <dgm:cxn modelId="{4C6145E8-78E3-FB4C-89B8-DF5B50219D8B}" type="presParOf" srcId="{3C31CE1D-52EA-5743-9D00-E1181BC4B53C}" destId="{A1211B40-4703-B44D-9446-4C861DF0B8E3}" srcOrd="1" destOrd="0" presId="urn:microsoft.com/office/officeart/2005/8/layout/hierarchy3"/>
    <dgm:cxn modelId="{BD48909A-46CB-9A41-AE97-D5664E0A73E5}" type="presParOf" srcId="{E36E367D-DFB6-0047-809B-CEF183C47DD5}" destId="{9BC6C324-618A-2A41-9D8E-F900EB5672E6}" srcOrd="1" destOrd="0" presId="urn:microsoft.com/office/officeart/2005/8/layout/hierarchy3"/>
    <dgm:cxn modelId="{98744F13-CD73-534A-918E-07EE2AF48C88}" type="presParOf" srcId="{9BC6C324-618A-2A41-9D8E-F900EB5672E6}" destId="{7EF416E5-CAF3-3D4E-9934-64AC8EAA9D78}" srcOrd="0" destOrd="0" presId="urn:microsoft.com/office/officeart/2005/8/layout/hierarchy3"/>
    <dgm:cxn modelId="{290DDA74-C4A3-5C41-B333-15F0A034A2FF}" type="presParOf" srcId="{9BC6C324-618A-2A41-9D8E-F900EB5672E6}" destId="{30B4F8DF-20F9-214C-8891-B7CDDE50A709}"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9F3F012-B05C-4290-AB03-0CC92C771326}" type="doc">
      <dgm:prSet loTypeId="urn:microsoft.com/office/officeart/2005/8/layout/hProcess6" loCatId="timeline" qsTypeId="urn:microsoft.com/office/officeart/2005/8/quickstyle/3d4" qsCatId="3D" csTypeId="urn:microsoft.com/office/officeart/2005/8/colors/colorful3" csCatId="colorful" phldr="1"/>
      <dgm:spPr/>
      <dgm:t>
        <a:bodyPr/>
        <a:lstStyle/>
        <a:p>
          <a:endParaRPr lang="en-US"/>
        </a:p>
      </dgm:t>
    </dgm:pt>
    <dgm:pt modelId="{ABA149EF-A7BF-425B-8A1D-5B41CE4F329D}">
      <dgm:prSet phldrT="[Text]" phldr="0" custT="1"/>
      <dgm:spPr/>
      <dgm:t>
        <a:bodyPr/>
        <a:lstStyle/>
        <a:p>
          <a:r>
            <a:rPr lang="en-US" sz="1000"/>
            <a:t>1</a:t>
          </a:r>
        </a:p>
      </dgm:t>
    </dgm:pt>
    <dgm:pt modelId="{98DCC8E0-461B-4551-B4D2-99A254543664}" type="parTrans" cxnId="{C0DA372A-F1CF-427F-868F-D6C21001DE59}">
      <dgm:prSet/>
      <dgm:spPr/>
      <dgm:t>
        <a:bodyPr/>
        <a:lstStyle/>
        <a:p>
          <a:endParaRPr lang="en-US" sz="1000"/>
        </a:p>
      </dgm:t>
    </dgm:pt>
    <dgm:pt modelId="{05D6270A-7F81-47AB-91AA-685B43C12726}" type="sibTrans" cxnId="{C0DA372A-F1CF-427F-868F-D6C21001DE59}">
      <dgm:prSet/>
      <dgm:spPr/>
      <dgm:t>
        <a:bodyPr/>
        <a:lstStyle/>
        <a:p>
          <a:endParaRPr lang="en-US" sz="1000"/>
        </a:p>
      </dgm:t>
    </dgm:pt>
    <dgm:pt modelId="{FCC092F4-D14C-46DA-9164-C0654190562B}">
      <dgm:prSet phldrT="[Text]" phldr="0" custT="1"/>
      <dgm:spPr/>
      <dgm:t>
        <a:bodyPr/>
        <a:lstStyle/>
        <a:p>
          <a:r>
            <a:rPr lang="en-US" sz="1000"/>
            <a:t>Introduction</a:t>
          </a:r>
        </a:p>
      </dgm:t>
    </dgm:pt>
    <dgm:pt modelId="{A28ED054-CD6B-47A8-B152-9A347564D433}" type="parTrans" cxnId="{0BCF1B26-9E1D-4704-8CA0-EACC74297632}">
      <dgm:prSet/>
      <dgm:spPr/>
      <dgm:t>
        <a:bodyPr/>
        <a:lstStyle/>
        <a:p>
          <a:endParaRPr lang="en-US" sz="1000"/>
        </a:p>
      </dgm:t>
    </dgm:pt>
    <dgm:pt modelId="{B2CDF57F-B300-4FC4-95B3-FA08F9A02D66}" type="sibTrans" cxnId="{0BCF1B26-9E1D-4704-8CA0-EACC74297632}">
      <dgm:prSet/>
      <dgm:spPr/>
      <dgm:t>
        <a:bodyPr/>
        <a:lstStyle/>
        <a:p>
          <a:endParaRPr lang="en-US" sz="1000"/>
        </a:p>
      </dgm:t>
    </dgm:pt>
    <dgm:pt modelId="{8B39BECF-81E1-4B3D-BFA6-E2709B2564FC}">
      <dgm:prSet phldrT="[Text]" phldr="0" custT="1"/>
      <dgm:spPr/>
      <dgm:t>
        <a:bodyPr/>
        <a:lstStyle/>
        <a:p>
          <a:r>
            <a:rPr lang="en-US" sz="1000"/>
            <a:t>2</a:t>
          </a:r>
        </a:p>
      </dgm:t>
    </dgm:pt>
    <dgm:pt modelId="{CE01A74C-62C0-406F-9D99-1614006B2505}" type="parTrans" cxnId="{F0488235-C74F-42CA-A9C0-0302B5B45694}">
      <dgm:prSet/>
      <dgm:spPr/>
      <dgm:t>
        <a:bodyPr/>
        <a:lstStyle/>
        <a:p>
          <a:endParaRPr lang="en-US" sz="1000"/>
        </a:p>
      </dgm:t>
    </dgm:pt>
    <dgm:pt modelId="{F3D6B761-0658-4D94-8448-1057B1C23B05}" type="sibTrans" cxnId="{F0488235-C74F-42CA-A9C0-0302B5B45694}">
      <dgm:prSet/>
      <dgm:spPr/>
      <dgm:t>
        <a:bodyPr/>
        <a:lstStyle/>
        <a:p>
          <a:endParaRPr lang="en-US" sz="1000"/>
        </a:p>
      </dgm:t>
    </dgm:pt>
    <dgm:pt modelId="{69AE2FBD-07CF-4295-9480-91CEE804293B}">
      <dgm:prSet phldrT="[Text]" phldr="0" custT="1"/>
      <dgm:spPr/>
      <dgm:t>
        <a:bodyPr/>
        <a:lstStyle/>
        <a:p>
          <a:r>
            <a:rPr lang="en-US" sz="1000"/>
            <a:t>Literature Reviews</a:t>
          </a:r>
        </a:p>
      </dgm:t>
    </dgm:pt>
    <dgm:pt modelId="{C25684ED-26F0-4F2D-A992-4AFD8246BA14}" type="parTrans" cxnId="{8A869FEA-3FC8-4BB9-AF48-C349A137F13F}">
      <dgm:prSet/>
      <dgm:spPr/>
      <dgm:t>
        <a:bodyPr/>
        <a:lstStyle/>
        <a:p>
          <a:endParaRPr lang="en-US" sz="1000"/>
        </a:p>
      </dgm:t>
    </dgm:pt>
    <dgm:pt modelId="{7B9FDC9D-927D-4644-9FA7-B8C39A4492B7}" type="sibTrans" cxnId="{8A869FEA-3FC8-4BB9-AF48-C349A137F13F}">
      <dgm:prSet/>
      <dgm:spPr/>
      <dgm:t>
        <a:bodyPr/>
        <a:lstStyle/>
        <a:p>
          <a:endParaRPr lang="en-US" sz="1000"/>
        </a:p>
      </dgm:t>
    </dgm:pt>
    <dgm:pt modelId="{FDD90DCF-3E0B-2E46-93B1-A83A02B9078E}">
      <dgm:prSet phldrT="[Text]" phldr="0" custT="1"/>
      <dgm:spPr/>
      <dgm:t>
        <a:bodyPr/>
        <a:lstStyle/>
        <a:p>
          <a:r>
            <a:rPr lang="en-US" sz="1000"/>
            <a:t>3</a:t>
          </a:r>
        </a:p>
      </dgm:t>
    </dgm:pt>
    <dgm:pt modelId="{05DE8AAF-8867-EB4A-900C-C1415AB6DE12}" type="parTrans" cxnId="{73AC98BE-1EB3-4043-ABEC-DC734E98889C}">
      <dgm:prSet/>
      <dgm:spPr/>
      <dgm:t>
        <a:bodyPr/>
        <a:lstStyle/>
        <a:p>
          <a:endParaRPr lang="en-US"/>
        </a:p>
      </dgm:t>
    </dgm:pt>
    <dgm:pt modelId="{8C4AB0C0-94B2-A84E-9770-F4CE8BEC01AD}" type="sibTrans" cxnId="{73AC98BE-1EB3-4043-ABEC-DC734E98889C}">
      <dgm:prSet/>
      <dgm:spPr/>
      <dgm:t>
        <a:bodyPr/>
        <a:lstStyle/>
        <a:p>
          <a:endParaRPr lang="en-US"/>
        </a:p>
      </dgm:t>
    </dgm:pt>
    <dgm:pt modelId="{31B5503E-D6A8-C44C-BA16-798E353BD78C}">
      <dgm:prSet phldrT="[Text]" phldr="0" custT="1"/>
      <dgm:spPr/>
      <dgm:t>
        <a:bodyPr/>
        <a:lstStyle/>
        <a:p>
          <a:r>
            <a:rPr lang="en-US" sz="1000"/>
            <a:t>Methodology</a:t>
          </a:r>
        </a:p>
      </dgm:t>
    </dgm:pt>
    <dgm:pt modelId="{9591AF54-7F3F-DB4D-98B6-08DC26FE2057}" type="parTrans" cxnId="{67C54CEA-16F4-B344-98D8-1EE92111E6B1}">
      <dgm:prSet/>
      <dgm:spPr/>
      <dgm:t>
        <a:bodyPr/>
        <a:lstStyle/>
        <a:p>
          <a:endParaRPr lang="en-US"/>
        </a:p>
      </dgm:t>
    </dgm:pt>
    <dgm:pt modelId="{E7A86024-38F4-7841-99D4-F2E87542C0F4}" type="sibTrans" cxnId="{67C54CEA-16F4-B344-98D8-1EE92111E6B1}">
      <dgm:prSet/>
      <dgm:spPr/>
      <dgm:t>
        <a:bodyPr/>
        <a:lstStyle/>
        <a:p>
          <a:endParaRPr lang="en-US"/>
        </a:p>
      </dgm:t>
    </dgm:pt>
    <dgm:pt modelId="{C145336C-92ED-4C47-8069-3BF9CAD83901}" type="pres">
      <dgm:prSet presAssocID="{89F3F012-B05C-4290-AB03-0CC92C771326}" presName="theList" presStyleCnt="0">
        <dgm:presLayoutVars>
          <dgm:dir/>
          <dgm:animLvl val="lvl"/>
          <dgm:resizeHandles val="exact"/>
        </dgm:presLayoutVars>
      </dgm:prSet>
      <dgm:spPr/>
    </dgm:pt>
    <dgm:pt modelId="{A001DC51-8DC0-384D-9D39-D73BE8D07BEA}" type="pres">
      <dgm:prSet presAssocID="{ABA149EF-A7BF-425B-8A1D-5B41CE4F329D}" presName="compNode" presStyleCnt="0"/>
      <dgm:spPr/>
    </dgm:pt>
    <dgm:pt modelId="{4CD44842-9851-8140-B450-F8D1FA411E6B}" type="pres">
      <dgm:prSet presAssocID="{ABA149EF-A7BF-425B-8A1D-5B41CE4F329D}" presName="noGeometry" presStyleCnt="0"/>
      <dgm:spPr/>
    </dgm:pt>
    <dgm:pt modelId="{22554423-9374-A14E-8853-5BE78CB52D0D}" type="pres">
      <dgm:prSet presAssocID="{ABA149EF-A7BF-425B-8A1D-5B41CE4F329D}" presName="childTextVisible" presStyleLbl="bgAccFollowNode1" presStyleIdx="0" presStyleCnt="3" custScaleX="119976" custLinFactNeighborX="-72472">
        <dgm:presLayoutVars>
          <dgm:bulletEnabled val="1"/>
        </dgm:presLayoutVars>
      </dgm:prSet>
      <dgm:spPr/>
    </dgm:pt>
    <dgm:pt modelId="{971AF4EC-4D64-884B-A46F-A6E7E0EEE364}" type="pres">
      <dgm:prSet presAssocID="{ABA149EF-A7BF-425B-8A1D-5B41CE4F329D}" presName="childTextHidden" presStyleLbl="bgAccFollowNode1" presStyleIdx="0" presStyleCnt="3"/>
      <dgm:spPr/>
    </dgm:pt>
    <dgm:pt modelId="{13312176-1768-8241-B347-ECDEED264FF7}" type="pres">
      <dgm:prSet presAssocID="{ABA149EF-A7BF-425B-8A1D-5B41CE4F329D}" presName="parentText" presStyleLbl="node1" presStyleIdx="0" presStyleCnt="3" custLinFactX="-81549" custLinFactNeighborX="-100000" custLinFactNeighborY="217">
        <dgm:presLayoutVars>
          <dgm:chMax val="1"/>
          <dgm:bulletEnabled val="1"/>
        </dgm:presLayoutVars>
      </dgm:prSet>
      <dgm:spPr/>
    </dgm:pt>
    <dgm:pt modelId="{194CDCBC-B18B-1B43-A097-9FD6C64E6E0E}" type="pres">
      <dgm:prSet presAssocID="{ABA149EF-A7BF-425B-8A1D-5B41CE4F329D}" presName="aSpace" presStyleCnt="0"/>
      <dgm:spPr/>
    </dgm:pt>
    <dgm:pt modelId="{71008C4C-B28D-6340-9DC4-D28DF85DD0D9}" type="pres">
      <dgm:prSet presAssocID="{8B39BECF-81E1-4B3D-BFA6-E2709B2564FC}" presName="compNode" presStyleCnt="0"/>
      <dgm:spPr/>
    </dgm:pt>
    <dgm:pt modelId="{FFEB4F7B-A8CD-1847-ADC1-D332357B5A8D}" type="pres">
      <dgm:prSet presAssocID="{8B39BECF-81E1-4B3D-BFA6-E2709B2564FC}" presName="noGeometry" presStyleCnt="0"/>
      <dgm:spPr/>
    </dgm:pt>
    <dgm:pt modelId="{1DCA633C-0724-324D-A8D7-CACDB9AE6562}" type="pres">
      <dgm:prSet presAssocID="{8B39BECF-81E1-4B3D-BFA6-E2709B2564FC}" presName="childTextVisible" presStyleLbl="bgAccFollowNode1" presStyleIdx="1" presStyleCnt="3" custScaleX="146851" custLinFactNeighborX="-51979">
        <dgm:presLayoutVars>
          <dgm:bulletEnabled val="1"/>
        </dgm:presLayoutVars>
      </dgm:prSet>
      <dgm:spPr/>
    </dgm:pt>
    <dgm:pt modelId="{E1C4DE73-DBB0-844A-91B2-5416F8B373B6}" type="pres">
      <dgm:prSet presAssocID="{8B39BECF-81E1-4B3D-BFA6-E2709B2564FC}" presName="childTextHidden" presStyleLbl="bgAccFollowNode1" presStyleIdx="1" presStyleCnt="3"/>
      <dgm:spPr/>
    </dgm:pt>
    <dgm:pt modelId="{9ACC2D69-EDA2-3545-A7D3-0E822F73016C}" type="pres">
      <dgm:prSet presAssocID="{8B39BECF-81E1-4B3D-BFA6-E2709B2564FC}" presName="parentText" presStyleLbl="node1" presStyleIdx="1" presStyleCnt="3" custLinFactX="-53679" custLinFactNeighborX="-100000" custLinFactNeighborY="-616">
        <dgm:presLayoutVars>
          <dgm:chMax val="1"/>
          <dgm:bulletEnabled val="1"/>
        </dgm:presLayoutVars>
      </dgm:prSet>
      <dgm:spPr/>
    </dgm:pt>
    <dgm:pt modelId="{0CE2D2A0-CAC1-E34D-AF87-1180DD2DF070}" type="pres">
      <dgm:prSet presAssocID="{8B39BECF-81E1-4B3D-BFA6-E2709B2564FC}" presName="aSpace" presStyleCnt="0"/>
      <dgm:spPr/>
    </dgm:pt>
    <dgm:pt modelId="{272CF315-D1B3-F440-BCAE-821169374458}" type="pres">
      <dgm:prSet presAssocID="{FDD90DCF-3E0B-2E46-93B1-A83A02B9078E}" presName="compNode" presStyleCnt="0"/>
      <dgm:spPr/>
    </dgm:pt>
    <dgm:pt modelId="{985CF240-45A6-A846-8AEA-E61F37222DEC}" type="pres">
      <dgm:prSet presAssocID="{FDD90DCF-3E0B-2E46-93B1-A83A02B9078E}" presName="noGeometry" presStyleCnt="0"/>
      <dgm:spPr/>
    </dgm:pt>
    <dgm:pt modelId="{A7F40BF4-BA35-0447-B27C-417B37059FF5}" type="pres">
      <dgm:prSet presAssocID="{FDD90DCF-3E0B-2E46-93B1-A83A02B9078E}" presName="childTextVisible" presStyleLbl="bgAccFollowNode1" presStyleIdx="2" presStyleCnt="3" custScaleX="160526" custLinFactNeighborX="-19366">
        <dgm:presLayoutVars>
          <dgm:bulletEnabled val="1"/>
        </dgm:presLayoutVars>
      </dgm:prSet>
      <dgm:spPr/>
    </dgm:pt>
    <dgm:pt modelId="{C57C0A5F-D1BC-1847-BB4A-C8FA5E38430C}" type="pres">
      <dgm:prSet presAssocID="{FDD90DCF-3E0B-2E46-93B1-A83A02B9078E}" presName="childTextHidden" presStyleLbl="bgAccFollowNode1" presStyleIdx="2" presStyleCnt="3"/>
      <dgm:spPr/>
    </dgm:pt>
    <dgm:pt modelId="{52015766-C043-C44C-A030-2782379E713C}" type="pres">
      <dgm:prSet presAssocID="{FDD90DCF-3E0B-2E46-93B1-A83A02B9078E}" presName="parentText" presStyleLbl="node1" presStyleIdx="2" presStyleCnt="3" custLinFactX="-15239" custLinFactNeighborX="-100000" custLinFactNeighborY="2701">
        <dgm:presLayoutVars>
          <dgm:chMax val="1"/>
          <dgm:bulletEnabled val="1"/>
        </dgm:presLayoutVars>
      </dgm:prSet>
      <dgm:spPr/>
    </dgm:pt>
  </dgm:ptLst>
  <dgm:cxnLst>
    <dgm:cxn modelId="{8C26E51D-DAEE-FB46-A601-95220D3AEEEF}" type="presOf" srcId="{89F3F012-B05C-4290-AB03-0CC92C771326}" destId="{C145336C-92ED-4C47-8069-3BF9CAD83901}" srcOrd="0" destOrd="0" presId="urn:microsoft.com/office/officeart/2005/8/layout/hProcess6"/>
    <dgm:cxn modelId="{0BCF1B26-9E1D-4704-8CA0-EACC74297632}" srcId="{ABA149EF-A7BF-425B-8A1D-5B41CE4F329D}" destId="{FCC092F4-D14C-46DA-9164-C0654190562B}" srcOrd="0" destOrd="0" parTransId="{A28ED054-CD6B-47A8-B152-9A347564D433}" sibTransId="{B2CDF57F-B300-4FC4-95B3-FA08F9A02D66}"/>
    <dgm:cxn modelId="{C0DA372A-F1CF-427F-868F-D6C21001DE59}" srcId="{89F3F012-B05C-4290-AB03-0CC92C771326}" destId="{ABA149EF-A7BF-425B-8A1D-5B41CE4F329D}" srcOrd="0" destOrd="0" parTransId="{98DCC8E0-461B-4551-B4D2-99A254543664}" sibTransId="{05D6270A-7F81-47AB-91AA-685B43C12726}"/>
    <dgm:cxn modelId="{22093C2A-C66C-4843-AC1E-95A2E205FF64}" type="presOf" srcId="{FCC092F4-D14C-46DA-9164-C0654190562B}" destId="{22554423-9374-A14E-8853-5BE78CB52D0D}" srcOrd="0" destOrd="0" presId="urn:microsoft.com/office/officeart/2005/8/layout/hProcess6"/>
    <dgm:cxn modelId="{F0488235-C74F-42CA-A9C0-0302B5B45694}" srcId="{89F3F012-B05C-4290-AB03-0CC92C771326}" destId="{8B39BECF-81E1-4B3D-BFA6-E2709B2564FC}" srcOrd="1" destOrd="0" parTransId="{CE01A74C-62C0-406F-9D99-1614006B2505}" sibTransId="{F3D6B761-0658-4D94-8448-1057B1C23B05}"/>
    <dgm:cxn modelId="{C9044461-DE2D-2F4D-84BB-6072BE6A9921}" type="presOf" srcId="{FCC092F4-D14C-46DA-9164-C0654190562B}" destId="{971AF4EC-4D64-884B-A46F-A6E7E0EEE364}" srcOrd="1" destOrd="0" presId="urn:microsoft.com/office/officeart/2005/8/layout/hProcess6"/>
    <dgm:cxn modelId="{DC8E6967-085C-FA49-96D0-00BBBA7E3B85}" type="presOf" srcId="{ABA149EF-A7BF-425B-8A1D-5B41CE4F329D}" destId="{13312176-1768-8241-B347-ECDEED264FF7}" srcOrd="0" destOrd="0" presId="urn:microsoft.com/office/officeart/2005/8/layout/hProcess6"/>
    <dgm:cxn modelId="{093AD44C-22C3-004E-BB04-F5EB00873615}" type="presOf" srcId="{FDD90DCF-3E0B-2E46-93B1-A83A02B9078E}" destId="{52015766-C043-C44C-A030-2782379E713C}" srcOrd="0" destOrd="0" presId="urn:microsoft.com/office/officeart/2005/8/layout/hProcess6"/>
    <dgm:cxn modelId="{EF912E83-4AB2-2E47-918F-E6FEC17A9397}" type="presOf" srcId="{69AE2FBD-07CF-4295-9480-91CEE804293B}" destId="{E1C4DE73-DBB0-844A-91B2-5416F8B373B6}" srcOrd="1" destOrd="0" presId="urn:microsoft.com/office/officeart/2005/8/layout/hProcess6"/>
    <dgm:cxn modelId="{52B31B98-6680-2F43-BCB0-87E45DBA886D}" type="presOf" srcId="{8B39BECF-81E1-4B3D-BFA6-E2709B2564FC}" destId="{9ACC2D69-EDA2-3545-A7D3-0E822F73016C}" srcOrd="0" destOrd="0" presId="urn:microsoft.com/office/officeart/2005/8/layout/hProcess6"/>
    <dgm:cxn modelId="{E4F8D89B-4320-7F4C-8AE7-A49A16767AFA}" type="presOf" srcId="{31B5503E-D6A8-C44C-BA16-798E353BD78C}" destId="{A7F40BF4-BA35-0447-B27C-417B37059FF5}" srcOrd="0" destOrd="0" presId="urn:microsoft.com/office/officeart/2005/8/layout/hProcess6"/>
    <dgm:cxn modelId="{752453AF-412F-8C49-B1AA-852297E590DD}" type="presOf" srcId="{69AE2FBD-07CF-4295-9480-91CEE804293B}" destId="{1DCA633C-0724-324D-A8D7-CACDB9AE6562}" srcOrd="0" destOrd="0" presId="urn:microsoft.com/office/officeart/2005/8/layout/hProcess6"/>
    <dgm:cxn modelId="{73AC98BE-1EB3-4043-ABEC-DC734E98889C}" srcId="{89F3F012-B05C-4290-AB03-0CC92C771326}" destId="{FDD90DCF-3E0B-2E46-93B1-A83A02B9078E}" srcOrd="2" destOrd="0" parTransId="{05DE8AAF-8867-EB4A-900C-C1415AB6DE12}" sibTransId="{8C4AB0C0-94B2-A84E-9770-F4CE8BEC01AD}"/>
    <dgm:cxn modelId="{67C54CEA-16F4-B344-98D8-1EE92111E6B1}" srcId="{FDD90DCF-3E0B-2E46-93B1-A83A02B9078E}" destId="{31B5503E-D6A8-C44C-BA16-798E353BD78C}" srcOrd="0" destOrd="0" parTransId="{9591AF54-7F3F-DB4D-98B6-08DC26FE2057}" sibTransId="{E7A86024-38F4-7841-99D4-F2E87542C0F4}"/>
    <dgm:cxn modelId="{8A869FEA-3FC8-4BB9-AF48-C349A137F13F}" srcId="{8B39BECF-81E1-4B3D-BFA6-E2709B2564FC}" destId="{69AE2FBD-07CF-4295-9480-91CEE804293B}" srcOrd="0" destOrd="0" parTransId="{C25684ED-26F0-4F2D-A992-4AFD8246BA14}" sibTransId="{7B9FDC9D-927D-4644-9FA7-B8C39A4492B7}"/>
    <dgm:cxn modelId="{440F85F0-231A-DA4D-A17D-27B79D949B28}" type="presOf" srcId="{31B5503E-D6A8-C44C-BA16-798E353BD78C}" destId="{C57C0A5F-D1BC-1847-BB4A-C8FA5E38430C}" srcOrd="1" destOrd="0" presId="urn:microsoft.com/office/officeart/2005/8/layout/hProcess6"/>
    <dgm:cxn modelId="{2F6867A4-92C0-C44C-9AE9-97645C6DBC55}" type="presParOf" srcId="{C145336C-92ED-4C47-8069-3BF9CAD83901}" destId="{A001DC51-8DC0-384D-9D39-D73BE8D07BEA}" srcOrd="0" destOrd="0" presId="urn:microsoft.com/office/officeart/2005/8/layout/hProcess6"/>
    <dgm:cxn modelId="{5CC220C0-A9B1-BA42-8DA8-0DB0CCB7037F}" type="presParOf" srcId="{A001DC51-8DC0-384D-9D39-D73BE8D07BEA}" destId="{4CD44842-9851-8140-B450-F8D1FA411E6B}" srcOrd="0" destOrd="0" presId="urn:microsoft.com/office/officeart/2005/8/layout/hProcess6"/>
    <dgm:cxn modelId="{A952FA89-501E-EC4A-8B47-3CAF92D93D3A}" type="presParOf" srcId="{A001DC51-8DC0-384D-9D39-D73BE8D07BEA}" destId="{22554423-9374-A14E-8853-5BE78CB52D0D}" srcOrd="1" destOrd="0" presId="urn:microsoft.com/office/officeart/2005/8/layout/hProcess6"/>
    <dgm:cxn modelId="{342DBF55-E2CF-E24B-9BDB-6544545F942F}" type="presParOf" srcId="{A001DC51-8DC0-384D-9D39-D73BE8D07BEA}" destId="{971AF4EC-4D64-884B-A46F-A6E7E0EEE364}" srcOrd="2" destOrd="0" presId="urn:microsoft.com/office/officeart/2005/8/layout/hProcess6"/>
    <dgm:cxn modelId="{F61A10EC-7B8F-EC43-A888-B1040E8BAC8B}" type="presParOf" srcId="{A001DC51-8DC0-384D-9D39-D73BE8D07BEA}" destId="{13312176-1768-8241-B347-ECDEED264FF7}" srcOrd="3" destOrd="0" presId="urn:microsoft.com/office/officeart/2005/8/layout/hProcess6"/>
    <dgm:cxn modelId="{4008020D-DFDF-1E42-8D5D-515D5B6CDA24}" type="presParOf" srcId="{C145336C-92ED-4C47-8069-3BF9CAD83901}" destId="{194CDCBC-B18B-1B43-A097-9FD6C64E6E0E}" srcOrd="1" destOrd="0" presId="urn:microsoft.com/office/officeart/2005/8/layout/hProcess6"/>
    <dgm:cxn modelId="{AE50FC00-9374-DB4B-8210-19919E2CA3AB}" type="presParOf" srcId="{C145336C-92ED-4C47-8069-3BF9CAD83901}" destId="{71008C4C-B28D-6340-9DC4-D28DF85DD0D9}" srcOrd="2" destOrd="0" presId="urn:microsoft.com/office/officeart/2005/8/layout/hProcess6"/>
    <dgm:cxn modelId="{9DB06441-D3C2-4143-A800-F3919D5FAEAB}" type="presParOf" srcId="{71008C4C-B28D-6340-9DC4-D28DF85DD0D9}" destId="{FFEB4F7B-A8CD-1847-ADC1-D332357B5A8D}" srcOrd="0" destOrd="0" presId="urn:microsoft.com/office/officeart/2005/8/layout/hProcess6"/>
    <dgm:cxn modelId="{5DA80595-7C65-0040-B48B-CC94B9C79878}" type="presParOf" srcId="{71008C4C-B28D-6340-9DC4-D28DF85DD0D9}" destId="{1DCA633C-0724-324D-A8D7-CACDB9AE6562}" srcOrd="1" destOrd="0" presId="urn:microsoft.com/office/officeart/2005/8/layout/hProcess6"/>
    <dgm:cxn modelId="{28A2342A-CA05-2C49-924F-7C0F43E955FC}" type="presParOf" srcId="{71008C4C-B28D-6340-9DC4-D28DF85DD0D9}" destId="{E1C4DE73-DBB0-844A-91B2-5416F8B373B6}" srcOrd="2" destOrd="0" presId="urn:microsoft.com/office/officeart/2005/8/layout/hProcess6"/>
    <dgm:cxn modelId="{07FADB7D-E1A4-8D44-912A-B9C2891D780C}" type="presParOf" srcId="{71008C4C-B28D-6340-9DC4-D28DF85DD0D9}" destId="{9ACC2D69-EDA2-3545-A7D3-0E822F73016C}" srcOrd="3" destOrd="0" presId="urn:microsoft.com/office/officeart/2005/8/layout/hProcess6"/>
    <dgm:cxn modelId="{51F28A2E-F5F9-8045-9862-7CE48E88E6D5}" type="presParOf" srcId="{C145336C-92ED-4C47-8069-3BF9CAD83901}" destId="{0CE2D2A0-CAC1-E34D-AF87-1180DD2DF070}" srcOrd="3" destOrd="0" presId="urn:microsoft.com/office/officeart/2005/8/layout/hProcess6"/>
    <dgm:cxn modelId="{2916E866-4695-C442-BC61-A8FD2E7D2C21}" type="presParOf" srcId="{C145336C-92ED-4C47-8069-3BF9CAD83901}" destId="{272CF315-D1B3-F440-BCAE-821169374458}" srcOrd="4" destOrd="0" presId="urn:microsoft.com/office/officeart/2005/8/layout/hProcess6"/>
    <dgm:cxn modelId="{4F8D06F2-B871-8A48-9CE7-42B624C6E03E}" type="presParOf" srcId="{272CF315-D1B3-F440-BCAE-821169374458}" destId="{985CF240-45A6-A846-8AEA-E61F37222DEC}" srcOrd="0" destOrd="0" presId="urn:microsoft.com/office/officeart/2005/8/layout/hProcess6"/>
    <dgm:cxn modelId="{CA2526ED-BCF1-1E4E-9D5E-B963A50AA8CF}" type="presParOf" srcId="{272CF315-D1B3-F440-BCAE-821169374458}" destId="{A7F40BF4-BA35-0447-B27C-417B37059FF5}" srcOrd="1" destOrd="0" presId="urn:microsoft.com/office/officeart/2005/8/layout/hProcess6"/>
    <dgm:cxn modelId="{E20091E0-B3C8-564E-B13F-6733971C666F}" type="presParOf" srcId="{272CF315-D1B3-F440-BCAE-821169374458}" destId="{C57C0A5F-D1BC-1847-BB4A-C8FA5E38430C}" srcOrd="2" destOrd="0" presId="urn:microsoft.com/office/officeart/2005/8/layout/hProcess6"/>
    <dgm:cxn modelId="{DFCD56F2-5C6E-C34F-89FE-7A5260A88881}" type="presParOf" srcId="{272CF315-D1B3-F440-BCAE-821169374458}" destId="{52015766-C043-C44C-A030-2782379E713C}" srcOrd="3" destOrd="0" presId="urn:microsoft.com/office/officeart/2005/8/layout/hProcess6"/>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9F3F012-B05C-4290-AB03-0CC92C771326}" type="doc">
      <dgm:prSet loTypeId="urn:microsoft.com/office/officeart/2005/8/layout/hProcess6" loCatId="timeline" qsTypeId="urn:microsoft.com/office/officeart/2005/8/quickstyle/3d4" qsCatId="3D" csTypeId="urn:microsoft.com/office/officeart/2005/8/colors/colorful1" csCatId="colorful" phldr="1"/>
      <dgm:spPr/>
      <dgm:t>
        <a:bodyPr/>
        <a:lstStyle/>
        <a:p>
          <a:endParaRPr lang="en-US"/>
        </a:p>
      </dgm:t>
    </dgm:pt>
    <dgm:pt modelId="{0A4001BD-8604-4428-A234-6C0D622896F2}">
      <dgm:prSet phldr="0" custT="1"/>
      <dgm:spPr>
        <a:solidFill>
          <a:schemeClr val="accent2"/>
        </a:solidFill>
      </dgm:spPr>
      <dgm:t>
        <a:bodyPr/>
        <a:lstStyle/>
        <a:p>
          <a:r>
            <a:rPr lang="en-US" sz="2000"/>
            <a:t>4</a:t>
          </a:r>
        </a:p>
      </dgm:t>
    </dgm:pt>
    <dgm:pt modelId="{F4B0B9B2-CC71-4C98-89D8-83AC5E9FEBCB}" type="parTrans" cxnId="{6172F37F-C41E-4807-82BE-D7DBCB56F7F3}">
      <dgm:prSet/>
      <dgm:spPr/>
      <dgm:t>
        <a:bodyPr/>
        <a:lstStyle/>
        <a:p>
          <a:endParaRPr lang="en-US" sz="1100"/>
        </a:p>
      </dgm:t>
    </dgm:pt>
    <dgm:pt modelId="{474BA065-57B5-47F8-9AB1-0EE5DA978FF5}" type="sibTrans" cxnId="{6172F37F-C41E-4807-82BE-D7DBCB56F7F3}">
      <dgm:prSet/>
      <dgm:spPr/>
      <dgm:t>
        <a:bodyPr/>
        <a:lstStyle/>
        <a:p>
          <a:endParaRPr lang="en-US" sz="1100"/>
        </a:p>
      </dgm:t>
    </dgm:pt>
    <dgm:pt modelId="{20843377-386A-44DF-B588-D1D50D543B4B}">
      <dgm:prSet phldr="0" custT="1"/>
      <dgm:spPr/>
      <dgm:t>
        <a:bodyPr/>
        <a:lstStyle/>
        <a:p>
          <a:pPr rtl="0"/>
          <a:r>
            <a:rPr lang="en-US" sz="2000"/>
            <a:t>Results</a:t>
          </a:r>
        </a:p>
      </dgm:t>
    </dgm:pt>
    <dgm:pt modelId="{17B1A8E7-B6F5-4C36-BCDE-E96054650011}" type="parTrans" cxnId="{3F383CE8-CDBA-4260-9A1D-F8F0CF5DEACF}">
      <dgm:prSet/>
      <dgm:spPr/>
      <dgm:t>
        <a:bodyPr/>
        <a:lstStyle/>
        <a:p>
          <a:endParaRPr lang="en-US" sz="1100"/>
        </a:p>
      </dgm:t>
    </dgm:pt>
    <dgm:pt modelId="{87EAA1DB-6AB1-4E64-9026-18569744ED81}" type="sibTrans" cxnId="{3F383CE8-CDBA-4260-9A1D-F8F0CF5DEACF}">
      <dgm:prSet/>
      <dgm:spPr/>
      <dgm:t>
        <a:bodyPr/>
        <a:lstStyle/>
        <a:p>
          <a:endParaRPr lang="en-US" sz="1100"/>
        </a:p>
      </dgm:t>
    </dgm:pt>
    <dgm:pt modelId="{C145336C-92ED-4C47-8069-3BF9CAD83901}" type="pres">
      <dgm:prSet presAssocID="{89F3F012-B05C-4290-AB03-0CC92C771326}" presName="theList" presStyleCnt="0">
        <dgm:presLayoutVars>
          <dgm:dir/>
          <dgm:animLvl val="lvl"/>
          <dgm:resizeHandles val="exact"/>
        </dgm:presLayoutVars>
      </dgm:prSet>
      <dgm:spPr/>
    </dgm:pt>
    <dgm:pt modelId="{ABB865AE-E28A-B440-870E-98E75D7A3A49}" type="pres">
      <dgm:prSet presAssocID="{0A4001BD-8604-4428-A234-6C0D622896F2}" presName="compNode" presStyleCnt="0"/>
      <dgm:spPr/>
    </dgm:pt>
    <dgm:pt modelId="{F04F616B-8D68-3E42-961C-C1119E10E0BA}" type="pres">
      <dgm:prSet presAssocID="{0A4001BD-8604-4428-A234-6C0D622896F2}" presName="noGeometry" presStyleCnt="0"/>
      <dgm:spPr/>
    </dgm:pt>
    <dgm:pt modelId="{4C645F98-EBFE-204B-84FA-9C207743E1C3}" type="pres">
      <dgm:prSet presAssocID="{0A4001BD-8604-4428-A234-6C0D622896F2}" presName="childTextVisible" presStyleLbl="bgAccFollowNode1" presStyleIdx="0" presStyleCnt="1" custScaleX="165080" custLinFactNeighborX="11424">
        <dgm:presLayoutVars>
          <dgm:bulletEnabled val="1"/>
        </dgm:presLayoutVars>
      </dgm:prSet>
      <dgm:spPr/>
    </dgm:pt>
    <dgm:pt modelId="{55076F3B-0CD0-4441-BBCF-63F52BC47959}" type="pres">
      <dgm:prSet presAssocID="{0A4001BD-8604-4428-A234-6C0D622896F2}" presName="childTextHidden" presStyleLbl="bgAccFollowNode1" presStyleIdx="0" presStyleCnt="1"/>
      <dgm:spPr/>
    </dgm:pt>
    <dgm:pt modelId="{044FA299-C046-3649-9EEE-B2A69613A780}" type="pres">
      <dgm:prSet presAssocID="{0A4001BD-8604-4428-A234-6C0D622896F2}" presName="parentText" presStyleLbl="node1" presStyleIdx="0" presStyleCnt="1" custLinFactNeighborX="-43953" custLinFactNeighborY="1858">
        <dgm:presLayoutVars>
          <dgm:chMax val="1"/>
          <dgm:bulletEnabled val="1"/>
        </dgm:presLayoutVars>
      </dgm:prSet>
      <dgm:spPr/>
    </dgm:pt>
  </dgm:ptLst>
  <dgm:cxnLst>
    <dgm:cxn modelId="{C806BF12-3CCD-0C4D-A34F-C9E67ABE2F96}" type="presOf" srcId="{0A4001BD-8604-4428-A234-6C0D622896F2}" destId="{044FA299-C046-3649-9EEE-B2A69613A780}" srcOrd="0" destOrd="0" presId="urn:microsoft.com/office/officeart/2005/8/layout/hProcess6"/>
    <dgm:cxn modelId="{4620E813-D562-FD43-AE9B-A6F580881EF1}" type="presOf" srcId="{20843377-386A-44DF-B588-D1D50D543B4B}" destId="{55076F3B-0CD0-4441-BBCF-63F52BC47959}" srcOrd="1" destOrd="0" presId="urn:microsoft.com/office/officeart/2005/8/layout/hProcess6"/>
    <dgm:cxn modelId="{8C26E51D-DAEE-FB46-A601-95220D3AEEEF}" type="presOf" srcId="{89F3F012-B05C-4290-AB03-0CC92C771326}" destId="{C145336C-92ED-4C47-8069-3BF9CAD83901}" srcOrd="0" destOrd="0" presId="urn:microsoft.com/office/officeart/2005/8/layout/hProcess6"/>
    <dgm:cxn modelId="{6172F37F-C41E-4807-82BE-D7DBCB56F7F3}" srcId="{89F3F012-B05C-4290-AB03-0CC92C771326}" destId="{0A4001BD-8604-4428-A234-6C0D622896F2}" srcOrd="0" destOrd="0" parTransId="{F4B0B9B2-CC71-4C98-89D8-83AC5E9FEBCB}" sibTransId="{474BA065-57B5-47F8-9AB1-0EE5DA978FF5}"/>
    <dgm:cxn modelId="{C24308AB-DB62-F44F-8E9D-FA09AFA8CD7E}" type="presOf" srcId="{20843377-386A-44DF-B588-D1D50D543B4B}" destId="{4C645F98-EBFE-204B-84FA-9C207743E1C3}" srcOrd="0" destOrd="0" presId="urn:microsoft.com/office/officeart/2005/8/layout/hProcess6"/>
    <dgm:cxn modelId="{3F383CE8-CDBA-4260-9A1D-F8F0CF5DEACF}" srcId="{0A4001BD-8604-4428-A234-6C0D622896F2}" destId="{20843377-386A-44DF-B588-D1D50D543B4B}" srcOrd="0" destOrd="0" parTransId="{17B1A8E7-B6F5-4C36-BCDE-E96054650011}" sibTransId="{87EAA1DB-6AB1-4E64-9026-18569744ED81}"/>
    <dgm:cxn modelId="{8C4AF887-FC06-F444-AD0A-EE3C7CF33CB3}" type="presParOf" srcId="{C145336C-92ED-4C47-8069-3BF9CAD83901}" destId="{ABB865AE-E28A-B440-870E-98E75D7A3A49}" srcOrd="0" destOrd="0" presId="urn:microsoft.com/office/officeart/2005/8/layout/hProcess6"/>
    <dgm:cxn modelId="{C94874CB-AFCF-C549-B1AF-B83E23356F8D}" type="presParOf" srcId="{ABB865AE-E28A-B440-870E-98E75D7A3A49}" destId="{F04F616B-8D68-3E42-961C-C1119E10E0BA}" srcOrd="0" destOrd="0" presId="urn:microsoft.com/office/officeart/2005/8/layout/hProcess6"/>
    <dgm:cxn modelId="{D4A02004-3E40-B741-A19F-C2B50C0D230D}" type="presParOf" srcId="{ABB865AE-E28A-B440-870E-98E75D7A3A49}" destId="{4C645F98-EBFE-204B-84FA-9C207743E1C3}" srcOrd="1" destOrd="0" presId="urn:microsoft.com/office/officeart/2005/8/layout/hProcess6"/>
    <dgm:cxn modelId="{E47180D1-049C-9347-98AF-E8CBC3063AC7}" type="presParOf" srcId="{ABB865AE-E28A-B440-870E-98E75D7A3A49}" destId="{55076F3B-0CD0-4441-BBCF-63F52BC47959}" srcOrd="2" destOrd="0" presId="urn:microsoft.com/office/officeart/2005/8/layout/hProcess6"/>
    <dgm:cxn modelId="{E1228320-87EF-4D48-B6D3-F5C30EDFAB4D}" type="presParOf" srcId="{ABB865AE-E28A-B440-870E-98E75D7A3A49}" destId="{044FA299-C046-3649-9EEE-B2A69613A780}" srcOrd="3" destOrd="0" presId="urn:microsoft.com/office/officeart/2005/8/layout/hProcess6"/>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9F3F012-B05C-4290-AB03-0CC92C771326}" type="doc">
      <dgm:prSet loTypeId="urn:microsoft.com/office/officeart/2005/8/layout/hProcess6" loCatId="timeline" qsTypeId="urn:microsoft.com/office/officeart/2005/8/quickstyle/3d4" qsCatId="3D" csTypeId="urn:microsoft.com/office/officeart/2005/8/colors/accent6_2" csCatId="accent6" phldr="1"/>
      <dgm:spPr/>
      <dgm:t>
        <a:bodyPr/>
        <a:lstStyle/>
        <a:p>
          <a:endParaRPr lang="en-US"/>
        </a:p>
      </dgm:t>
    </dgm:pt>
    <dgm:pt modelId="{29B2A6C3-E262-4855-BC29-95A68C667D7E}">
      <dgm:prSet phldr="0" custT="1"/>
      <dgm:spPr/>
      <dgm:t>
        <a:bodyPr/>
        <a:lstStyle/>
        <a:p>
          <a:pPr rtl="0"/>
          <a:r>
            <a:rPr lang="en-US" sz="1400"/>
            <a:t>5</a:t>
          </a:r>
        </a:p>
      </dgm:t>
    </dgm:pt>
    <dgm:pt modelId="{ECD77413-D41F-4C40-94E2-44A4246C3995}" type="parTrans" cxnId="{59A6B839-387F-4BE9-A293-F2D960175398}">
      <dgm:prSet/>
      <dgm:spPr/>
      <dgm:t>
        <a:bodyPr/>
        <a:lstStyle/>
        <a:p>
          <a:endParaRPr lang="en-US" sz="1400"/>
        </a:p>
      </dgm:t>
    </dgm:pt>
    <dgm:pt modelId="{DAC9D9AB-F36E-413F-A5D4-96F30A16DAE3}" type="sibTrans" cxnId="{59A6B839-387F-4BE9-A293-F2D960175398}">
      <dgm:prSet/>
      <dgm:spPr/>
      <dgm:t>
        <a:bodyPr/>
        <a:lstStyle/>
        <a:p>
          <a:endParaRPr lang="en-US" sz="1400"/>
        </a:p>
      </dgm:t>
    </dgm:pt>
    <dgm:pt modelId="{48B692B8-6DFA-4135-B676-26A9EF3B8B79}">
      <dgm:prSet phldr="0" custT="1"/>
      <dgm:spPr/>
      <dgm:t>
        <a:bodyPr/>
        <a:lstStyle/>
        <a:p>
          <a:pPr rtl="0"/>
          <a:r>
            <a:rPr lang="en-US" sz="1400"/>
            <a:t>Conclusion and </a:t>
          </a:r>
        </a:p>
        <a:p>
          <a:pPr rtl="0"/>
          <a:r>
            <a:rPr lang="en-US" sz="1400"/>
            <a:t>Future works</a:t>
          </a:r>
        </a:p>
      </dgm:t>
    </dgm:pt>
    <dgm:pt modelId="{A5B77A13-B4AD-48C3-BEA7-9B8A3FAE0355}" type="parTrans" cxnId="{70A98049-D6E0-49B8-B192-402D9F559F32}">
      <dgm:prSet/>
      <dgm:spPr/>
      <dgm:t>
        <a:bodyPr/>
        <a:lstStyle/>
        <a:p>
          <a:endParaRPr lang="en-US" sz="1400"/>
        </a:p>
      </dgm:t>
    </dgm:pt>
    <dgm:pt modelId="{A87CFC96-115B-47D5-9AA7-D9A22415A58F}" type="sibTrans" cxnId="{70A98049-D6E0-49B8-B192-402D9F559F32}">
      <dgm:prSet/>
      <dgm:spPr/>
      <dgm:t>
        <a:bodyPr/>
        <a:lstStyle/>
        <a:p>
          <a:endParaRPr lang="en-US" sz="1400"/>
        </a:p>
      </dgm:t>
    </dgm:pt>
    <dgm:pt modelId="{C145336C-92ED-4C47-8069-3BF9CAD83901}" type="pres">
      <dgm:prSet presAssocID="{89F3F012-B05C-4290-AB03-0CC92C771326}" presName="theList" presStyleCnt="0">
        <dgm:presLayoutVars>
          <dgm:dir/>
          <dgm:animLvl val="lvl"/>
          <dgm:resizeHandles val="exact"/>
        </dgm:presLayoutVars>
      </dgm:prSet>
      <dgm:spPr/>
    </dgm:pt>
    <dgm:pt modelId="{70B9AA1E-86C1-7C41-929C-CE6FF6902D4D}" type="pres">
      <dgm:prSet presAssocID="{29B2A6C3-E262-4855-BC29-95A68C667D7E}" presName="compNode" presStyleCnt="0"/>
      <dgm:spPr/>
    </dgm:pt>
    <dgm:pt modelId="{5B52BFB3-14CE-6E4C-9695-D75D522F8A1F}" type="pres">
      <dgm:prSet presAssocID="{29B2A6C3-E262-4855-BC29-95A68C667D7E}" presName="noGeometry" presStyleCnt="0"/>
      <dgm:spPr/>
    </dgm:pt>
    <dgm:pt modelId="{8CF84C3C-E1D6-DA4B-8D7C-8EFFF4EBF896}" type="pres">
      <dgm:prSet presAssocID="{29B2A6C3-E262-4855-BC29-95A68C667D7E}" presName="childTextVisible" presStyleLbl="bgAccFollowNode1" presStyleIdx="0" presStyleCnt="1" custScaleX="159340" custLinFactNeighborX="24470" custLinFactNeighborY="-974">
        <dgm:presLayoutVars>
          <dgm:bulletEnabled val="1"/>
        </dgm:presLayoutVars>
      </dgm:prSet>
      <dgm:spPr/>
    </dgm:pt>
    <dgm:pt modelId="{2F97EC47-1D1F-2444-8745-BD2C92F0FFB8}" type="pres">
      <dgm:prSet presAssocID="{29B2A6C3-E262-4855-BC29-95A68C667D7E}" presName="childTextHidden" presStyleLbl="bgAccFollowNode1" presStyleIdx="0" presStyleCnt="1"/>
      <dgm:spPr/>
    </dgm:pt>
    <dgm:pt modelId="{1A90B7A3-4AE8-AF4B-B756-EE2A26B206BE}" type="pres">
      <dgm:prSet presAssocID="{29B2A6C3-E262-4855-BC29-95A68C667D7E}" presName="parentText" presStyleLbl="node1" presStyleIdx="0" presStyleCnt="1" custLinFactNeighborX="-16686" custLinFactNeighborY="-2205">
        <dgm:presLayoutVars>
          <dgm:chMax val="1"/>
          <dgm:bulletEnabled val="1"/>
        </dgm:presLayoutVars>
      </dgm:prSet>
      <dgm:spPr/>
    </dgm:pt>
  </dgm:ptLst>
  <dgm:cxnLst>
    <dgm:cxn modelId="{8C26E51D-DAEE-FB46-A601-95220D3AEEEF}" type="presOf" srcId="{89F3F012-B05C-4290-AB03-0CC92C771326}" destId="{C145336C-92ED-4C47-8069-3BF9CAD83901}" srcOrd="0" destOrd="0" presId="urn:microsoft.com/office/officeart/2005/8/layout/hProcess6"/>
    <dgm:cxn modelId="{59A6B839-387F-4BE9-A293-F2D960175398}" srcId="{89F3F012-B05C-4290-AB03-0CC92C771326}" destId="{29B2A6C3-E262-4855-BC29-95A68C667D7E}" srcOrd="0" destOrd="0" parTransId="{ECD77413-D41F-4C40-94E2-44A4246C3995}" sibTransId="{DAC9D9AB-F36E-413F-A5D4-96F30A16DAE3}"/>
    <dgm:cxn modelId="{70A98049-D6E0-49B8-B192-402D9F559F32}" srcId="{29B2A6C3-E262-4855-BC29-95A68C667D7E}" destId="{48B692B8-6DFA-4135-B676-26A9EF3B8B79}" srcOrd="0" destOrd="0" parTransId="{A5B77A13-B4AD-48C3-BEA7-9B8A3FAE0355}" sibTransId="{A87CFC96-115B-47D5-9AA7-D9A22415A58F}"/>
    <dgm:cxn modelId="{D693157E-82E3-3F41-8447-B44DD1A30E7D}" type="presOf" srcId="{48B692B8-6DFA-4135-B676-26A9EF3B8B79}" destId="{2F97EC47-1D1F-2444-8745-BD2C92F0FFB8}" srcOrd="1" destOrd="0" presId="urn:microsoft.com/office/officeart/2005/8/layout/hProcess6"/>
    <dgm:cxn modelId="{C5C03EC5-E8A8-9448-A637-35D9A4E32BAA}" type="presOf" srcId="{29B2A6C3-E262-4855-BC29-95A68C667D7E}" destId="{1A90B7A3-4AE8-AF4B-B756-EE2A26B206BE}" srcOrd="0" destOrd="0" presId="urn:microsoft.com/office/officeart/2005/8/layout/hProcess6"/>
    <dgm:cxn modelId="{A3D0E0FC-29E6-314F-AE1B-FDD8197EE195}" type="presOf" srcId="{48B692B8-6DFA-4135-B676-26A9EF3B8B79}" destId="{8CF84C3C-E1D6-DA4B-8D7C-8EFFF4EBF896}" srcOrd="0" destOrd="0" presId="urn:microsoft.com/office/officeart/2005/8/layout/hProcess6"/>
    <dgm:cxn modelId="{701D6B31-F03D-D14D-A15E-B6B4305962B5}" type="presParOf" srcId="{C145336C-92ED-4C47-8069-3BF9CAD83901}" destId="{70B9AA1E-86C1-7C41-929C-CE6FF6902D4D}" srcOrd="0" destOrd="0" presId="urn:microsoft.com/office/officeart/2005/8/layout/hProcess6"/>
    <dgm:cxn modelId="{565597F4-4CDA-6C4C-BFAA-7509A3F423CD}" type="presParOf" srcId="{70B9AA1E-86C1-7C41-929C-CE6FF6902D4D}" destId="{5B52BFB3-14CE-6E4C-9695-D75D522F8A1F}" srcOrd="0" destOrd="0" presId="urn:microsoft.com/office/officeart/2005/8/layout/hProcess6"/>
    <dgm:cxn modelId="{9CD6BEE6-C473-C247-81C8-12A80FA207D3}" type="presParOf" srcId="{70B9AA1E-86C1-7C41-929C-CE6FF6902D4D}" destId="{8CF84C3C-E1D6-DA4B-8D7C-8EFFF4EBF896}" srcOrd="1" destOrd="0" presId="urn:microsoft.com/office/officeart/2005/8/layout/hProcess6"/>
    <dgm:cxn modelId="{3F458D0F-4B19-9D4C-BAD6-E83DB8DEE386}" type="presParOf" srcId="{70B9AA1E-86C1-7C41-929C-CE6FF6902D4D}" destId="{2F97EC47-1D1F-2444-8745-BD2C92F0FFB8}" srcOrd="2" destOrd="0" presId="urn:microsoft.com/office/officeart/2005/8/layout/hProcess6"/>
    <dgm:cxn modelId="{FD1CD8A6-5DAC-9A4A-A785-B81F90BB7A0B}" type="presParOf" srcId="{70B9AA1E-86C1-7C41-929C-CE6FF6902D4D}" destId="{1A90B7A3-4AE8-AF4B-B756-EE2A26B206BE}" srcOrd="3" destOrd="0" presId="urn:microsoft.com/office/officeart/2005/8/layout/hProcess6"/>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D055350-134C-418C-8583-745E3796D1C7}" type="doc">
      <dgm:prSet loTypeId="urn:microsoft.com/office/officeart/2005/8/layout/hierarchy3" loCatId="hierarchy" qsTypeId="urn:microsoft.com/office/officeart/2005/8/quickstyle/simple1" qsCatId="simple" csTypeId="urn:microsoft.com/office/officeart/2005/8/colors/colorful5" csCatId="colorful" phldr="1"/>
      <dgm:spPr/>
      <dgm:t>
        <a:bodyPr/>
        <a:lstStyle/>
        <a:p>
          <a:endParaRPr lang="en-US"/>
        </a:p>
      </dgm:t>
    </dgm:pt>
    <dgm:pt modelId="{E4F3140B-BF17-414D-8D2E-EA15E2259702}">
      <dgm:prSet phldrT="[Text]" phldr="0"/>
      <dgm:spPr/>
      <dgm:t>
        <a:bodyPr/>
        <a:lstStyle/>
        <a:p>
          <a:r>
            <a:rPr lang="en-US" dirty="0">
              <a:latin typeface="Arial"/>
            </a:rPr>
            <a:t>Conclusion</a:t>
          </a:r>
          <a:endParaRPr lang="en-US" dirty="0"/>
        </a:p>
      </dgm:t>
    </dgm:pt>
    <dgm:pt modelId="{71F40533-8B74-4399-84B5-46C505668D68}" type="parTrans" cxnId="{F172755B-94A2-4D00-AB95-BBB331CA2058}">
      <dgm:prSet/>
      <dgm:spPr/>
      <dgm:t>
        <a:bodyPr/>
        <a:lstStyle/>
        <a:p>
          <a:endParaRPr lang="en-US"/>
        </a:p>
      </dgm:t>
    </dgm:pt>
    <dgm:pt modelId="{BFDF6350-DF06-4D22-9E30-B91C6CFD1CBA}" type="sibTrans" cxnId="{F172755B-94A2-4D00-AB95-BBB331CA2058}">
      <dgm:prSet/>
      <dgm:spPr/>
      <dgm:t>
        <a:bodyPr/>
        <a:lstStyle/>
        <a:p>
          <a:endParaRPr lang="en-US"/>
        </a:p>
      </dgm:t>
    </dgm:pt>
    <dgm:pt modelId="{00F44F7A-E511-46DF-9C7F-16985B1B1C17}">
      <dgm:prSet phldr="0"/>
      <dgm:spPr/>
      <dgm:t>
        <a:bodyPr/>
        <a:lstStyle/>
        <a:p>
          <a:pPr rtl="0"/>
          <a:r>
            <a:rPr lang="en-US" dirty="0">
              <a:latin typeface="Arial"/>
            </a:rPr>
            <a:t>Future pathway</a:t>
          </a:r>
        </a:p>
      </dgm:t>
    </dgm:pt>
    <dgm:pt modelId="{AF66B0A7-A33E-4D2A-A303-5D15F87114E0}" type="parTrans" cxnId="{9E713F32-D9F5-476B-9F82-D213DB075616}">
      <dgm:prSet/>
      <dgm:spPr/>
    </dgm:pt>
    <dgm:pt modelId="{12032E36-6F85-4DD9-B643-4BF9FBF5E8AA}" type="sibTrans" cxnId="{9E713F32-D9F5-476B-9F82-D213DB075616}">
      <dgm:prSet/>
      <dgm:spPr/>
    </dgm:pt>
    <dgm:pt modelId="{C636CF5C-22A1-4BDC-9DDD-874A08AB7620}">
      <dgm:prSet phldr="0"/>
      <dgm:spPr/>
      <dgm:t>
        <a:bodyPr/>
        <a:lstStyle/>
        <a:p>
          <a:pPr rtl="0"/>
          <a:endParaRPr lang="en-US">
            <a:latin typeface="Arial"/>
          </a:endParaRPr>
        </a:p>
      </dgm:t>
    </dgm:pt>
    <dgm:pt modelId="{EAA2CA37-4CD5-4AD6-852B-4A3C62BEF852}" type="parTrans" cxnId="{8D2FDF99-EF78-4155-9EF3-59CE600569D5}">
      <dgm:prSet/>
      <dgm:spPr/>
    </dgm:pt>
    <dgm:pt modelId="{D0AF880D-617E-4533-8CD9-077F91CDE0C0}" type="sibTrans" cxnId="{8D2FDF99-EF78-4155-9EF3-59CE600569D5}">
      <dgm:prSet/>
      <dgm:spPr/>
    </dgm:pt>
    <dgm:pt modelId="{26CB1800-48F6-4A66-AC75-45B4250DDFCC}" type="pres">
      <dgm:prSet presAssocID="{ED055350-134C-418C-8583-745E3796D1C7}" presName="diagram" presStyleCnt="0">
        <dgm:presLayoutVars>
          <dgm:chPref val="1"/>
          <dgm:dir/>
          <dgm:animOne val="branch"/>
          <dgm:animLvl val="lvl"/>
          <dgm:resizeHandles/>
        </dgm:presLayoutVars>
      </dgm:prSet>
      <dgm:spPr/>
    </dgm:pt>
    <dgm:pt modelId="{BD07FABF-7EEA-498E-BA65-E86F461CED90}" type="pres">
      <dgm:prSet presAssocID="{C636CF5C-22A1-4BDC-9DDD-874A08AB7620}" presName="root" presStyleCnt="0"/>
      <dgm:spPr/>
    </dgm:pt>
    <dgm:pt modelId="{626E5263-872C-44C3-89B2-62AF4988433F}" type="pres">
      <dgm:prSet presAssocID="{C636CF5C-22A1-4BDC-9DDD-874A08AB7620}" presName="rootComposite" presStyleCnt="0"/>
      <dgm:spPr/>
    </dgm:pt>
    <dgm:pt modelId="{C168FA15-D5F7-4A68-8B04-39450BFDBA3D}" type="pres">
      <dgm:prSet presAssocID="{C636CF5C-22A1-4BDC-9DDD-874A08AB7620}" presName="rootText" presStyleLbl="node1" presStyleIdx="0" presStyleCnt="1"/>
      <dgm:spPr>
        <a:solidFill>
          <a:schemeClr val="bg1"/>
        </a:solidFill>
      </dgm:spPr>
    </dgm:pt>
    <dgm:pt modelId="{A4BEF228-BAE7-4301-B3D0-1AFE7C6AE6B2}" type="pres">
      <dgm:prSet presAssocID="{C636CF5C-22A1-4BDC-9DDD-874A08AB7620}" presName="rootConnector" presStyleLbl="node1" presStyleIdx="0" presStyleCnt="1"/>
      <dgm:spPr/>
    </dgm:pt>
    <dgm:pt modelId="{6D2D8F98-7634-4740-AC7D-1B8A98752804}" type="pres">
      <dgm:prSet presAssocID="{C636CF5C-22A1-4BDC-9DDD-874A08AB7620}" presName="childShape" presStyleCnt="0"/>
      <dgm:spPr/>
    </dgm:pt>
    <dgm:pt modelId="{7B91B6AF-E073-41EE-A769-F0701A01328B}" type="pres">
      <dgm:prSet presAssocID="{71F40533-8B74-4399-84B5-46C505668D68}" presName="Name13" presStyleLbl="parChTrans1D2" presStyleIdx="0" presStyleCnt="2"/>
      <dgm:spPr/>
    </dgm:pt>
    <dgm:pt modelId="{48EA507C-5BEE-4A18-A123-9F16211E104F}" type="pres">
      <dgm:prSet presAssocID="{E4F3140B-BF17-414D-8D2E-EA15E2259702}" presName="childText" presStyleLbl="bgAcc1" presStyleIdx="0" presStyleCnt="2">
        <dgm:presLayoutVars>
          <dgm:bulletEnabled val="1"/>
        </dgm:presLayoutVars>
      </dgm:prSet>
      <dgm:spPr/>
    </dgm:pt>
    <dgm:pt modelId="{F00ACDB0-7917-454C-BE46-4DA881957295}" type="pres">
      <dgm:prSet presAssocID="{AF66B0A7-A33E-4D2A-A303-5D15F87114E0}" presName="Name13" presStyleLbl="parChTrans1D2" presStyleIdx="1" presStyleCnt="2"/>
      <dgm:spPr>
        <a:solidFill>
          <a:schemeClr val="accent1">
            <a:lumMod val="60000"/>
            <a:lumOff val="40000"/>
          </a:schemeClr>
        </a:solidFill>
      </dgm:spPr>
    </dgm:pt>
    <dgm:pt modelId="{87281F0B-27CC-4DE9-BF08-837BC841FE8A}" type="pres">
      <dgm:prSet presAssocID="{00F44F7A-E511-46DF-9C7F-16985B1B1C17}" presName="childText" presStyleLbl="bgAcc1" presStyleIdx="1" presStyleCnt="2">
        <dgm:presLayoutVars>
          <dgm:bulletEnabled val="1"/>
        </dgm:presLayoutVars>
      </dgm:prSet>
      <dgm:spPr/>
    </dgm:pt>
  </dgm:ptLst>
  <dgm:cxnLst>
    <dgm:cxn modelId="{CE5EFC2B-6E97-4FD4-BE8F-98DD7205C455}" type="presOf" srcId="{E4F3140B-BF17-414D-8D2E-EA15E2259702}" destId="{48EA507C-5BEE-4A18-A123-9F16211E104F}" srcOrd="0" destOrd="0" presId="urn:microsoft.com/office/officeart/2005/8/layout/hierarchy3"/>
    <dgm:cxn modelId="{9E713F32-D9F5-476B-9F82-D213DB075616}" srcId="{C636CF5C-22A1-4BDC-9DDD-874A08AB7620}" destId="{00F44F7A-E511-46DF-9C7F-16985B1B1C17}" srcOrd="1" destOrd="0" parTransId="{AF66B0A7-A33E-4D2A-A303-5D15F87114E0}" sibTransId="{12032E36-6F85-4DD9-B643-4BF9FBF5E8AA}"/>
    <dgm:cxn modelId="{6BAC6F38-823C-477B-9BEF-305751A5F942}" type="presOf" srcId="{00F44F7A-E511-46DF-9C7F-16985B1B1C17}" destId="{87281F0B-27CC-4DE9-BF08-837BC841FE8A}" srcOrd="0" destOrd="0" presId="urn:microsoft.com/office/officeart/2005/8/layout/hierarchy3"/>
    <dgm:cxn modelId="{F172755B-94A2-4D00-AB95-BBB331CA2058}" srcId="{C636CF5C-22A1-4BDC-9DDD-874A08AB7620}" destId="{E4F3140B-BF17-414D-8D2E-EA15E2259702}" srcOrd="0" destOrd="0" parTransId="{71F40533-8B74-4399-84B5-46C505668D68}" sibTransId="{BFDF6350-DF06-4D22-9E30-B91C6CFD1CBA}"/>
    <dgm:cxn modelId="{29B5B947-6F40-4D39-8E6B-A38E41B2C6A7}" type="presOf" srcId="{C636CF5C-22A1-4BDC-9DDD-874A08AB7620}" destId="{A4BEF228-BAE7-4301-B3D0-1AFE7C6AE6B2}" srcOrd="1" destOrd="0" presId="urn:microsoft.com/office/officeart/2005/8/layout/hierarchy3"/>
    <dgm:cxn modelId="{96E1B349-2085-4F86-957A-62C3B5EC7E2B}" type="presOf" srcId="{ED055350-134C-418C-8583-745E3796D1C7}" destId="{26CB1800-48F6-4A66-AC75-45B4250DDFCC}" srcOrd="0" destOrd="0" presId="urn:microsoft.com/office/officeart/2005/8/layout/hierarchy3"/>
    <dgm:cxn modelId="{8D2FDF99-EF78-4155-9EF3-59CE600569D5}" srcId="{ED055350-134C-418C-8583-745E3796D1C7}" destId="{C636CF5C-22A1-4BDC-9DDD-874A08AB7620}" srcOrd="0" destOrd="0" parTransId="{EAA2CA37-4CD5-4AD6-852B-4A3C62BEF852}" sibTransId="{D0AF880D-617E-4533-8CD9-077F91CDE0C0}"/>
    <dgm:cxn modelId="{3272C1A2-C2DA-41DD-8605-F7C3AD5298C1}" type="presOf" srcId="{71F40533-8B74-4399-84B5-46C505668D68}" destId="{7B91B6AF-E073-41EE-A769-F0701A01328B}" srcOrd="0" destOrd="0" presId="urn:microsoft.com/office/officeart/2005/8/layout/hierarchy3"/>
    <dgm:cxn modelId="{B365C4B3-92B7-4747-AC0C-C355A96153E6}" type="presOf" srcId="{AF66B0A7-A33E-4D2A-A303-5D15F87114E0}" destId="{F00ACDB0-7917-454C-BE46-4DA881957295}" srcOrd="0" destOrd="0" presId="urn:microsoft.com/office/officeart/2005/8/layout/hierarchy3"/>
    <dgm:cxn modelId="{676AFBD4-E89C-4A5D-80F8-95C90893A600}" type="presOf" srcId="{C636CF5C-22A1-4BDC-9DDD-874A08AB7620}" destId="{C168FA15-D5F7-4A68-8B04-39450BFDBA3D}" srcOrd="0" destOrd="0" presId="urn:microsoft.com/office/officeart/2005/8/layout/hierarchy3"/>
    <dgm:cxn modelId="{61286D36-2DBA-40C0-9718-79C11533F5F5}" type="presParOf" srcId="{26CB1800-48F6-4A66-AC75-45B4250DDFCC}" destId="{BD07FABF-7EEA-498E-BA65-E86F461CED90}" srcOrd="0" destOrd="0" presId="urn:microsoft.com/office/officeart/2005/8/layout/hierarchy3"/>
    <dgm:cxn modelId="{EBCED110-3830-4F62-9133-2ABC8F40A5FA}" type="presParOf" srcId="{BD07FABF-7EEA-498E-BA65-E86F461CED90}" destId="{626E5263-872C-44C3-89B2-62AF4988433F}" srcOrd="0" destOrd="0" presId="urn:microsoft.com/office/officeart/2005/8/layout/hierarchy3"/>
    <dgm:cxn modelId="{8D2B2338-940E-441E-856B-2E5F4C7EF698}" type="presParOf" srcId="{626E5263-872C-44C3-89B2-62AF4988433F}" destId="{C168FA15-D5F7-4A68-8B04-39450BFDBA3D}" srcOrd="0" destOrd="0" presId="urn:microsoft.com/office/officeart/2005/8/layout/hierarchy3"/>
    <dgm:cxn modelId="{0AF04A83-76B3-42D1-AAF1-EE0AFAF05559}" type="presParOf" srcId="{626E5263-872C-44C3-89B2-62AF4988433F}" destId="{A4BEF228-BAE7-4301-B3D0-1AFE7C6AE6B2}" srcOrd="1" destOrd="0" presId="urn:microsoft.com/office/officeart/2005/8/layout/hierarchy3"/>
    <dgm:cxn modelId="{8B3D05AA-BA63-437E-8142-9452B02C140D}" type="presParOf" srcId="{BD07FABF-7EEA-498E-BA65-E86F461CED90}" destId="{6D2D8F98-7634-4740-AC7D-1B8A98752804}" srcOrd="1" destOrd="0" presId="urn:microsoft.com/office/officeart/2005/8/layout/hierarchy3"/>
    <dgm:cxn modelId="{B8C9F899-DBC0-404D-B1F6-39AB2D28E6B6}" type="presParOf" srcId="{6D2D8F98-7634-4740-AC7D-1B8A98752804}" destId="{7B91B6AF-E073-41EE-A769-F0701A01328B}" srcOrd="0" destOrd="0" presId="urn:microsoft.com/office/officeart/2005/8/layout/hierarchy3"/>
    <dgm:cxn modelId="{74C2DCED-5832-464F-A67E-7B261AEB867A}" type="presParOf" srcId="{6D2D8F98-7634-4740-AC7D-1B8A98752804}" destId="{48EA507C-5BEE-4A18-A123-9F16211E104F}" srcOrd="1" destOrd="0" presId="urn:microsoft.com/office/officeart/2005/8/layout/hierarchy3"/>
    <dgm:cxn modelId="{D8F5F3C8-B5D8-44FF-9928-6AE65A8474B5}" type="presParOf" srcId="{6D2D8F98-7634-4740-AC7D-1B8A98752804}" destId="{F00ACDB0-7917-454C-BE46-4DA881957295}" srcOrd="2" destOrd="0" presId="urn:microsoft.com/office/officeart/2005/8/layout/hierarchy3"/>
    <dgm:cxn modelId="{36DD4DA1-8EC9-45CC-843A-0AA5E82676EE}" type="presParOf" srcId="{6D2D8F98-7634-4740-AC7D-1B8A98752804}" destId="{87281F0B-27CC-4DE9-BF08-837BC841FE8A}" srcOrd="3" destOrd="0" presId="urn:microsoft.com/office/officeart/2005/8/layout/hierarchy3"/>
  </dgm:cxnLst>
  <dgm:bg/>
  <dgm:whole/>
  <dgm:extLst>
    <a:ext uri="http://schemas.microsoft.com/office/drawing/2008/diagram">
      <dsp:dataModelExt xmlns:dsp="http://schemas.microsoft.com/office/drawing/2008/diagram" relId="rId2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D055350-134C-418C-8583-745E3796D1C7}" type="doc">
      <dgm:prSet loTypeId="urn:microsoft.com/office/officeart/2005/8/layout/hierarchy3" loCatId="hierarchy" qsTypeId="urn:microsoft.com/office/officeart/2005/8/quickstyle/simple1" qsCatId="simple" csTypeId="urn:microsoft.com/office/officeart/2005/8/colors/accent6_3" csCatId="accent6" phldr="1"/>
      <dgm:spPr/>
      <dgm:t>
        <a:bodyPr/>
        <a:lstStyle/>
        <a:p>
          <a:endParaRPr lang="en-US"/>
        </a:p>
      </dgm:t>
    </dgm:pt>
    <dgm:pt modelId="{87EFB6FD-E911-4619-9A1D-465FD05A01CA}">
      <dgm:prSet phldr="0"/>
      <dgm:spPr/>
      <dgm:t>
        <a:bodyPr/>
        <a:lstStyle/>
        <a:p>
          <a:pPr rtl="0"/>
          <a:r>
            <a:rPr lang="en-US">
              <a:latin typeface="Arial"/>
            </a:rPr>
            <a:t>Hypothesis 1</a:t>
          </a:r>
        </a:p>
      </dgm:t>
    </dgm:pt>
    <dgm:pt modelId="{6E75D2D6-7A3A-4F2C-8311-E6074B58752C}" type="parTrans" cxnId="{637E9F09-F019-4E7D-B67B-3CA2A42112DD}">
      <dgm:prSet/>
      <dgm:spPr/>
    </dgm:pt>
    <dgm:pt modelId="{D2B6D54E-8965-4E30-B31A-2D64045536C6}" type="sibTrans" cxnId="{637E9F09-F019-4E7D-B67B-3CA2A42112DD}">
      <dgm:prSet/>
      <dgm:spPr/>
    </dgm:pt>
    <dgm:pt modelId="{40BF525E-87A7-427B-B803-296E354E1EB0}">
      <dgm:prSet phldr="0"/>
      <dgm:spPr/>
      <dgm:t>
        <a:bodyPr/>
        <a:lstStyle/>
        <a:p>
          <a:r>
            <a:rPr lang="en-US">
              <a:latin typeface="Arial"/>
            </a:rPr>
            <a:t>DATE_OCC</a:t>
          </a:r>
          <a:endParaRPr lang="en-US"/>
        </a:p>
      </dgm:t>
    </dgm:pt>
    <dgm:pt modelId="{48A7923A-37F9-4229-A659-61454C74FFFD}" type="parTrans" cxnId="{1A076993-D1B2-411B-B925-B9926B7C8E52}">
      <dgm:prSet/>
      <dgm:spPr/>
    </dgm:pt>
    <dgm:pt modelId="{AFC5D8BC-E353-4354-B280-4E0289B8FE73}" type="sibTrans" cxnId="{1A076993-D1B2-411B-B925-B9926B7C8E52}">
      <dgm:prSet/>
      <dgm:spPr/>
    </dgm:pt>
    <dgm:pt modelId="{26CB1800-48F6-4A66-AC75-45B4250DDFCC}" type="pres">
      <dgm:prSet presAssocID="{ED055350-134C-418C-8583-745E3796D1C7}" presName="diagram" presStyleCnt="0">
        <dgm:presLayoutVars>
          <dgm:chPref val="1"/>
          <dgm:dir/>
          <dgm:animOne val="branch"/>
          <dgm:animLvl val="lvl"/>
          <dgm:resizeHandles/>
        </dgm:presLayoutVars>
      </dgm:prSet>
      <dgm:spPr/>
    </dgm:pt>
    <dgm:pt modelId="{7EDB38CE-9117-432F-A498-9EC02BE2BB31}" type="pres">
      <dgm:prSet presAssocID="{87EFB6FD-E911-4619-9A1D-465FD05A01CA}" presName="root" presStyleCnt="0"/>
      <dgm:spPr/>
    </dgm:pt>
    <dgm:pt modelId="{0FC548DB-DC6F-42B0-BC44-EA2D3E599F93}" type="pres">
      <dgm:prSet presAssocID="{87EFB6FD-E911-4619-9A1D-465FD05A01CA}" presName="rootComposite" presStyleCnt="0"/>
      <dgm:spPr/>
    </dgm:pt>
    <dgm:pt modelId="{47257BEE-DAE8-4F59-889C-54448CFB691C}" type="pres">
      <dgm:prSet presAssocID="{87EFB6FD-E911-4619-9A1D-465FD05A01CA}" presName="rootText" presStyleLbl="node1" presStyleIdx="0" presStyleCnt="1"/>
      <dgm:spPr/>
    </dgm:pt>
    <dgm:pt modelId="{1F2B29FB-1D0F-41AC-B461-9ED407AB2D89}" type="pres">
      <dgm:prSet presAssocID="{87EFB6FD-E911-4619-9A1D-465FD05A01CA}" presName="rootConnector" presStyleLbl="node1" presStyleIdx="0" presStyleCnt="1"/>
      <dgm:spPr/>
    </dgm:pt>
    <dgm:pt modelId="{244D74F9-1EE7-4EFC-9279-517783565499}" type="pres">
      <dgm:prSet presAssocID="{87EFB6FD-E911-4619-9A1D-465FD05A01CA}" presName="childShape" presStyleCnt="0"/>
      <dgm:spPr/>
    </dgm:pt>
    <dgm:pt modelId="{026DF935-AB7D-4244-891F-032CA2DB31DF}" type="pres">
      <dgm:prSet presAssocID="{48A7923A-37F9-4229-A659-61454C74FFFD}" presName="Name13" presStyleLbl="parChTrans1D2" presStyleIdx="0" presStyleCnt="1"/>
      <dgm:spPr/>
    </dgm:pt>
    <dgm:pt modelId="{C1DF86C7-4BD4-4D4B-9E8C-57815E813172}" type="pres">
      <dgm:prSet presAssocID="{40BF525E-87A7-427B-B803-296E354E1EB0}" presName="childText" presStyleLbl="bgAcc1" presStyleIdx="0" presStyleCnt="1">
        <dgm:presLayoutVars>
          <dgm:bulletEnabled val="1"/>
        </dgm:presLayoutVars>
      </dgm:prSet>
      <dgm:spPr/>
    </dgm:pt>
  </dgm:ptLst>
  <dgm:cxnLst>
    <dgm:cxn modelId="{637E9F09-F019-4E7D-B67B-3CA2A42112DD}" srcId="{ED055350-134C-418C-8583-745E3796D1C7}" destId="{87EFB6FD-E911-4619-9A1D-465FD05A01CA}" srcOrd="0" destOrd="0" parTransId="{6E75D2D6-7A3A-4F2C-8311-E6074B58752C}" sibTransId="{D2B6D54E-8965-4E30-B31A-2D64045536C6}"/>
    <dgm:cxn modelId="{4A2EE95C-663D-4E42-9F29-790DE5165633}" type="presOf" srcId="{48A7923A-37F9-4229-A659-61454C74FFFD}" destId="{026DF935-AB7D-4244-891F-032CA2DB31DF}" srcOrd="0" destOrd="0" presId="urn:microsoft.com/office/officeart/2005/8/layout/hierarchy3"/>
    <dgm:cxn modelId="{96E1B349-2085-4F86-957A-62C3B5EC7E2B}" type="presOf" srcId="{ED055350-134C-418C-8583-745E3796D1C7}" destId="{26CB1800-48F6-4A66-AC75-45B4250DDFCC}" srcOrd="0" destOrd="0" presId="urn:microsoft.com/office/officeart/2005/8/layout/hierarchy3"/>
    <dgm:cxn modelId="{F6A53970-0C58-425A-A17E-3D55D71FD24B}" type="presOf" srcId="{87EFB6FD-E911-4619-9A1D-465FD05A01CA}" destId="{47257BEE-DAE8-4F59-889C-54448CFB691C}" srcOrd="0" destOrd="0" presId="urn:microsoft.com/office/officeart/2005/8/layout/hierarchy3"/>
    <dgm:cxn modelId="{1A076993-D1B2-411B-B925-B9926B7C8E52}" srcId="{87EFB6FD-E911-4619-9A1D-465FD05A01CA}" destId="{40BF525E-87A7-427B-B803-296E354E1EB0}" srcOrd="0" destOrd="0" parTransId="{48A7923A-37F9-4229-A659-61454C74FFFD}" sibTransId="{AFC5D8BC-E353-4354-B280-4E0289B8FE73}"/>
    <dgm:cxn modelId="{FBD5FB9C-B7AB-47E7-8DF0-676F22D83A8D}" type="presOf" srcId="{40BF525E-87A7-427B-B803-296E354E1EB0}" destId="{C1DF86C7-4BD4-4D4B-9E8C-57815E813172}" srcOrd="0" destOrd="0" presId="urn:microsoft.com/office/officeart/2005/8/layout/hierarchy3"/>
    <dgm:cxn modelId="{D33721DE-D12E-4AC3-89CB-8AF52428A634}" type="presOf" srcId="{87EFB6FD-E911-4619-9A1D-465FD05A01CA}" destId="{1F2B29FB-1D0F-41AC-B461-9ED407AB2D89}" srcOrd="1" destOrd="0" presId="urn:microsoft.com/office/officeart/2005/8/layout/hierarchy3"/>
    <dgm:cxn modelId="{B0729505-742E-4C26-98B4-A53CE9C6A196}" type="presParOf" srcId="{26CB1800-48F6-4A66-AC75-45B4250DDFCC}" destId="{7EDB38CE-9117-432F-A498-9EC02BE2BB31}" srcOrd="0" destOrd="0" presId="urn:microsoft.com/office/officeart/2005/8/layout/hierarchy3"/>
    <dgm:cxn modelId="{7B27BD03-796B-4A56-99BD-E44650CCA9ED}" type="presParOf" srcId="{7EDB38CE-9117-432F-A498-9EC02BE2BB31}" destId="{0FC548DB-DC6F-42B0-BC44-EA2D3E599F93}" srcOrd="0" destOrd="0" presId="urn:microsoft.com/office/officeart/2005/8/layout/hierarchy3"/>
    <dgm:cxn modelId="{7EC66167-224A-4F67-9FA8-7DA9FF62DE80}" type="presParOf" srcId="{0FC548DB-DC6F-42B0-BC44-EA2D3E599F93}" destId="{47257BEE-DAE8-4F59-889C-54448CFB691C}" srcOrd="0" destOrd="0" presId="urn:microsoft.com/office/officeart/2005/8/layout/hierarchy3"/>
    <dgm:cxn modelId="{5FE9F4E4-F639-4114-AF5D-F7F56FC578DE}" type="presParOf" srcId="{0FC548DB-DC6F-42B0-BC44-EA2D3E599F93}" destId="{1F2B29FB-1D0F-41AC-B461-9ED407AB2D89}" srcOrd="1" destOrd="0" presId="urn:microsoft.com/office/officeart/2005/8/layout/hierarchy3"/>
    <dgm:cxn modelId="{169E754C-FDEB-46DB-8B2F-3ECAA7454064}" type="presParOf" srcId="{7EDB38CE-9117-432F-A498-9EC02BE2BB31}" destId="{244D74F9-1EE7-4EFC-9279-517783565499}" srcOrd="1" destOrd="0" presId="urn:microsoft.com/office/officeart/2005/8/layout/hierarchy3"/>
    <dgm:cxn modelId="{979481F7-8876-44C4-9A86-3BD67C4CC861}" type="presParOf" srcId="{244D74F9-1EE7-4EFC-9279-517783565499}" destId="{026DF935-AB7D-4244-891F-032CA2DB31DF}" srcOrd="0" destOrd="0" presId="urn:microsoft.com/office/officeart/2005/8/layout/hierarchy3"/>
    <dgm:cxn modelId="{F1D6EEA2-F72A-4777-B6EB-44AABF5D892D}" type="presParOf" srcId="{244D74F9-1EE7-4EFC-9279-517783565499}" destId="{C1DF86C7-4BD4-4D4B-9E8C-57815E813172}"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D055350-134C-418C-8583-745E3796D1C7}" type="doc">
      <dgm:prSet loTypeId="urn:microsoft.com/office/officeart/2005/8/layout/hierarchy3" loCatId="hierarchy" qsTypeId="urn:microsoft.com/office/officeart/2005/8/quickstyle/simple1" qsCatId="simple" csTypeId="urn:microsoft.com/office/officeart/2005/8/colors/accent6_3" csCatId="accent6" phldr="1"/>
      <dgm:spPr/>
      <dgm:t>
        <a:bodyPr/>
        <a:lstStyle/>
        <a:p>
          <a:endParaRPr lang="en-US"/>
        </a:p>
      </dgm:t>
    </dgm:pt>
    <dgm:pt modelId="{87EFB6FD-E911-4619-9A1D-465FD05A01CA}">
      <dgm:prSet phldr="0"/>
      <dgm:spPr/>
      <dgm:t>
        <a:bodyPr/>
        <a:lstStyle/>
        <a:p>
          <a:pPr rtl="0"/>
          <a:r>
            <a:rPr lang="en-US">
              <a:latin typeface="Arial"/>
            </a:rPr>
            <a:t>Hypothesis 2 &amp; 3</a:t>
          </a:r>
        </a:p>
      </dgm:t>
    </dgm:pt>
    <dgm:pt modelId="{6E75D2D6-7A3A-4F2C-8311-E6074B58752C}" type="parTrans" cxnId="{637E9F09-F019-4E7D-B67B-3CA2A42112DD}">
      <dgm:prSet/>
      <dgm:spPr/>
    </dgm:pt>
    <dgm:pt modelId="{D2B6D54E-8965-4E30-B31A-2D64045536C6}" type="sibTrans" cxnId="{637E9F09-F019-4E7D-B67B-3CA2A42112DD}">
      <dgm:prSet/>
      <dgm:spPr/>
    </dgm:pt>
    <dgm:pt modelId="{40BF525E-87A7-427B-B803-296E354E1EB0}">
      <dgm:prSet phldr="0"/>
      <dgm:spPr/>
      <dgm:t>
        <a:bodyPr/>
        <a:lstStyle/>
        <a:p>
          <a:r>
            <a:rPr lang="en-US">
              <a:latin typeface="Arial"/>
            </a:rPr>
            <a:t>Crime_Category</a:t>
          </a:r>
          <a:endParaRPr lang="en-US"/>
        </a:p>
      </dgm:t>
    </dgm:pt>
    <dgm:pt modelId="{48A7923A-37F9-4229-A659-61454C74FFFD}" type="parTrans" cxnId="{1A076993-D1B2-411B-B925-B9926B7C8E52}">
      <dgm:prSet/>
      <dgm:spPr/>
    </dgm:pt>
    <dgm:pt modelId="{AFC5D8BC-E353-4354-B280-4E0289B8FE73}" type="sibTrans" cxnId="{1A076993-D1B2-411B-B925-B9926B7C8E52}">
      <dgm:prSet/>
      <dgm:spPr/>
    </dgm:pt>
    <dgm:pt modelId="{26CB1800-48F6-4A66-AC75-45B4250DDFCC}" type="pres">
      <dgm:prSet presAssocID="{ED055350-134C-418C-8583-745E3796D1C7}" presName="diagram" presStyleCnt="0">
        <dgm:presLayoutVars>
          <dgm:chPref val="1"/>
          <dgm:dir/>
          <dgm:animOne val="branch"/>
          <dgm:animLvl val="lvl"/>
          <dgm:resizeHandles/>
        </dgm:presLayoutVars>
      </dgm:prSet>
      <dgm:spPr/>
    </dgm:pt>
    <dgm:pt modelId="{7EDB38CE-9117-432F-A498-9EC02BE2BB31}" type="pres">
      <dgm:prSet presAssocID="{87EFB6FD-E911-4619-9A1D-465FD05A01CA}" presName="root" presStyleCnt="0"/>
      <dgm:spPr/>
    </dgm:pt>
    <dgm:pt modelId="{0FC548DB-DC6F-42B0-BC44-EA2D3E599F93}" type="pres">
      <dgm:prSet presAssocID="{87EFB6FD-E911-4619-9A1D-465FD05A01CA}" presName="rootComposite" presStyleCnt="0"/>
      <dgm:spPr/>
    </dgm:pt>
    <dgm:pt modelId="{47257BEE-DAE8-4F59-889C-54448CFB691C}" type="pres">
      <dgm:prSet presAssocID="{87EFB6FD-E911-4619-9A1D-465FD05A01CA}" presName="rootText" presStyleLbl="node1" presStyleIdx="0" presStyleCnt="1"/>
      <dgm:spPr/>
    </dgm:pt>
    <dgm:pt modelId="{1F2B29FB-1D0F-41AC-B461-9ED407AB2D89}" type="pres">
      <dgm:prSet presAssocID="{87EFB6FD-E911-4619-9A1D-465FD05A01CA}" presName="rootConnector" presStyleLbl="node1" presStyleIdx="0" presStyleCnt="1"/>
      <dgm:spPr/>
    </dgm:pt>
    <dgm:pt modelId="{244D74F9-1EE7-4EFC-9279-517783565499}" type="pres">
      <dgm:prSet presAssocID="{87EFB6FD-E911-4619-9A1D-465FD05A01CA}" presName="childShape" presStyleCnt="0"/>
      <dgm:spPr/>
    </dgm:pt>
    <dgm:pt modelId="{026DF935-AB7D-4244-891F-032CA2DB31DF}" type="pres">
      <dgm:prSet presAssocID="{48A7923A-37F9-4229-A659-61454C74FFFD}" presName="Name13" presStyleLbl="parChTrans1D2" presStyleIdx="0" presStyleCnt="1"/>
      <dgm:spPr/>
    </dgm:pt>
    <dgm:pt modelId="{C1DF86C7-4BD4-4D4B-9E8C-57815E813172}" type="pres">
      <dgm:prSet presAssocID="{40BF525E-87A7-427B-B803-296E354E1EB0}" presName="childText" presStyleLbl="bgAcc1" presStyleIdx="0" presStyleCnt="1">
        <dgm:presLayoutVars>
          <dgm:bulletEnabled val="1"/>
        </dgm:presLayoutVars>
      </dgm:prSet>
      <dgm:spPr/>
    </dgm:pt>
  </dgm:ptLst>
  <dgm:cxnLst>
    <dgm:cxn modelId="{637E9F09-F019-4E7D-B67B-3CA2A42112DD}" srcId="{ED055350-134C-418C-8583-745E3796D1C7}" destId="{87EFB6FD-E911-4619-9A1D-465FD05A01CA}" srcOrd="0" destOrd="0" parTransId="{6E75D2D6-7A3A-4F2C-8311-E6074B58752C}" sibTransId="{D2B6D54E-8965-4E30-B31A-2D64045536C6}"/>
    <dgm:cxn modelId="{4A2EE95C-663D-4E42-9F29-790DE5165633}" type="presOf" srcId="{48A7923A-37F9-4229-A659-61454C74FFFD}" destId="{026DF935-AB7D-4244-891F-032CA2DB31DF}" srcOrd="0" destOrd="0" presId="urn:microsoft.com/office/officeart/2005/8/layout/hierarchy3"/>
    <dgm:cxn modelId="{96E1B349-2085-4F86-957A-62C3B5EC7E2B}" type="presOf" srcId="{ED055350-134C-418C-8583-745E3796D1C7}" destId="{26CB1800-48F6-4A66-AC75-45B4250DDFCC}" srcOrd="0" destOrd="0" presId="urn:microsoft.com/office/officeart/2005/8/layout/hierarchy3"/>
    <dgm:cxn modelId="{F6A53970-0C58-425A-A17E-3D55D71FD24B}" type="presOf" srcId="{87EFB6FD-E911-4619-9A1D-465FD05A01CA}" destId="{47257BEE-DAE8-4F59-889C-54448CFB691C}" srcOrd="0" destOrd="0" presId="urn:microsoft.com/office/officeart/2005/8/layout/hierarchy3"/>
    <dgm:cxn modelId="{1A076993-D1B2-411B-B925-B9926B7C8E52}" srcId="{87EFB6FD-E911-4619-9A1D-465FD05A01CA}" destId="{40BF525E-87A7-427B-B803-296E354E1EB0}" srcOrd="0" destOrd="0" parTransId="{48A7923A-37F9-4229-A659-61454C74FFFD}" sibTransId="{AFC5D8BC-E353-4354-B280-4E0289B8FE73}"/>
    <dgm:cxn modelId="{FBD5FB9C-B7AB-47E7-8DF0-676F22D83A8D}" type="presOf" srcId="{40BF525E-87A7-427B-B803-296E354E1EB0}" destId="{C1DF86C7-4BD4-4D4B-9E8C-57815E813172}" srcOrd="0" destOrd="0" presId="urn:microsoft.com/office/officeart/2005/8/layout/hierarchy3"/>
    <dgm:cxn modelId="{D33721DE-D12E-4AC3-89CB-8AF52428A634}" type="presOf" srcId="{87EFB6FD-E911-4619-9A1D-465FD05A01CA}" destId="{1F2B29FB-1D0F-41AC-B461-9ED407AB2D89}" srcOrd="1" destOrd="0" presId="urn:microsoft.com/office/officeart/2005/8/layout/hierarchy3"/>
    <dgm:cxn modelId="{B0729505-742E-4C26-98B4-A53CE9C6A196}" type="presParOf" srcId="{26CB1800-48F6-4A66-AC75-45B4250DDFCC}" destId="{7EDB38CE-9117-432F-A498-9EC02BE2BB31}" srcOrd="0" destOrd="0" presId="urn:microsoft.com/office/officeart/2005/8/layout/hierarchy3"/>
    <dgm:cxn modelId="{7B27BD03-796B-4A56-99BD-E44650CCA9ED}" type="presParOf" srcId="{7EDB38CE-9117-432F-A498-9EC02BE2BB31}" destId="{0FC548DB-DC6F-42B0-BC44-EA2D3E599F93}" srcOrd="0" destOrd="0" presId="urn:microsoft.com/office/officeart/2005/8/layout/hierarchy3"/>
    <dgm:cxn modelId="{7EC66167-224A-4F67-9FA8-7DA9FF62DE80}" type="presParOf" srcId="{0FC548DB-DC6F-42B0-BC44-EA2D3E599F93}" destId="{47257BEE-DAE8-4F59-889C-54448CFB691C}" srcOrd="0" destOrd="0" presId="urn:microsoft.com/office/officeart/2005/8/layout/hierarchy3"/>
    <dgm:cxn modelId="{5FE9F4E4-F639-4114-AF5D-F7F56FC578DE}" type="presParOf" srcId="{0FC548DB-DC6F-42B0-BC44-EA2D3E599F93}" destId="{1F2B29FB-1D0F-41AC-B461-9ED407AB2D89}" srcOrd="1" destOrd="0" presId="urn:microsoft.com/office/officeart/2005/8/layout/hierarchy3"/>
    <dgm:cxn modelId="{169E754C-FDEB-46DB-8B2F-3ECAA7454064}" type="presParOf" srcId="{7EDB38CE-9117-432F-A498-9EC02BE2BB31}" destId="{244D74F9-1EE7-4EFC-9279-517783565499}" srcOrd="1" destOrd="0" presId="urn:microsoft.com/office/officeart/2005/8/layout/hierarchy3"/>
    <dgm:cxn modelId="{979481F7-8876-44C4-9A86-3BD67C4CC861}" type="presParOf" srcId="{244D74F9-1EE7-4EFC-9279-517783565499}" destId="{026DF935-AB7D-4244-891F-032CA2DB31DF}" srcOrd="0" destOrd="0" presId="urn:microsoft.com/office/officeart/2005/8/layout/hierarchy3"/>
    <dgm:cxn modelId="{F1D6EEA2-F72A-4777-B6EB-44AABF5D892D}" type="presParOf" srcId="{244D74F9-1EE7-4EFC-9279-517783565499}" destId="{C1DF86C7-4BD4-4D4B-9E8C-57815E813172}" srcOrd="1" destOrd="0" presId="urn:microsoft.com/office/officeart/2005/8/layout/hierarchy3"/>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A5B9999-B1D9-4A39-B611-BF5FA3597FAC}" type="doc">
      <dgm:prSet loTypeId="urn:microsoft.com/office/officeart/2005/8/layout/chevron1" loCatId="process" qsTypeId="urn:microsoft.com/office/officeart/2005/8/quickstyle/simple1" qsCatId="simple" csTypeId="urn:microsoft.com/office/officeart/2005/8/colors/colorful5" csCatId="colorful" phldr="1"/>
      <dgm:spPr/>
      <dgm:t>
        <a:bodyPr/>
        <a:lstStyle/>
        <a:p>
          <a:endParaRPr lang="en-US"/>
        </a:p>
      </dgm:t>
    </dgm:pt>
    <dgm:pt modelId="{4A17B789-E77E-4D0A-88E7-DFAA3CDB0CF5}">
      <dgm:prSet phldrT="[Text]"/>
      <dgm:spPr/>
      <dgm:t>
        <a:bodyPr/>
        <a:lstStyle/>
        <a:p>
          <a:pPr rtl="0"/>
          <a:r>
            <a:rPr lang="en-US" b="1"/>
            <a:t>Model </a:t>
          </a:r>
          <a:r>
            <a:rPr lang="en-US" b="1">
              <a:latin typeface="Arial"/>
            </a:rPr>
            <a:t>1 -  All</a:t>
          </a:r>
          <a:r>
            <a:rPr lang="en-US" b="1"/>
            <a:t> relevant predictors</a:t>
          </a:r>
          <a:endParaRPr lang="en-US" b="1">
            <a:latin typeface="Arial"/>
          </a:endParaRPr>
        </a:p>
      </dgm:t>
    </dgm:pt>
    <dgm:pt modelId="{A7A0C47D-2D2F-4AF7-B2FF-407D86DEB31D}" type="parTrans" cxnId="{85DA70AC-E146-4D6A-963E-FB5922C4DA96}">
      <dgm:prSet/>
      <dgm:spPr/>
      <dgm:t>
        <a:bodyPr/>
        <a:lstStyle/>
        <a:p>
          <a:endParaRPr lang="en-US"/>
        </a:p>
      </dgm:t>
    </dgm:pt>
    <dgm:pt modelId="{92D81E00-BA30-4694-9F99-F668E712CE51}" type="sibTrans" cxnId="{85DA70AC-E146-4D6A-963E-FB5922C4DA96}">
      <dgm:prSet/>
      <dgm:spPr/>
      <dgm:t>
        <a:bodyPr/>
        <a:lstStyle/>
        <a:p>
          <a:endParaRPr lang="en-US"/>
        </a:p>
      </dgm:t>
    </dgm:pt>
    <dgm:pt modelId="{29355115-3BAE-4E39-A3EC-6399980880F4}">
      <dgm:prSet phldrT="[Text]"/>
      <dgm:spPr/>
      <dgm:t>
        <a:bodyPr/>
        <a:lstStyle/>
        <a:p>
          <a:pPr rtl="0"/>
          <a:r>
            <a:rPr lang="en-US" b="1"/>
            <a:t>Model 2</a:t>
          </a:r>
          <a:r>
            <a:rPr lang="en-US" b="1">
              <a:latin typeface="Arial"/>
            </a:rPr>
            <a:t> - </a:t>
          </a:r>
          <a:r>
            <a:rPr lang="en-US" b="1"/>
            <a:t>Without weather features</a:t>
          </a:r>
          <a:endParaRPr lang="en-US" b="1">
            <a:latin typeface="Arial"/>
          </a:endParaRPr>
        </a:p>
      </dgm:t>
    </dgm:pt>
    <dgm:pt modelId="{88AF98AB-D7E1-421B-95A0-6F0FEFEB26EA}" type="parTrans" cxnId="{9361B60F-E984-4F5E-90F7-577513DFAF2E}">
      <dgm:prSet/>
      <dgm:spPr/>
      <dgm:t>
        <a:bodyPr/>
        <a:lstStyle/>
        <a:p>
          <a:endParaRPr lang="en-US"/>
        </a:p>
      </dgm:t>
    </dgm:pt>
    <dgm:pt modelId="{68732BDD-9777-425B-BADB-D57391D2B43D}" type="sibTrans" cxnId="{9361B60F-E984-4F5E-90F7-577513DFAF2E}">
      <dgm:prSet/>
      <dgm:spPr/>
      <dgm:t>
        <a:bodyPr/>
        <a:lstStyle/>
        <a:p>
          <a:endParaRPr lang="en-US"/>
        </a:p>
      </dgm:t>
    </dgm:pt>
    <dgm:pt modelId="{437A68AE-970C-4961-A9D7-D9937330AE58}">
      <dgm:prSet phldrT="[Text]"/>
      <dgm:spPr/>
      <dgm:t>
        <a:bodyPr/>
        <a:lstStyle/>
        <a:p>
          <a:pPr rtl="0"/>
          <a:r>
            <a:rPr lang="en-US" b="1"/>
            <a:t>Model 3</a:t>
          </a:r>
          <a:r>
            <a:rPr lang="en-US" b="1">
              <a:latin typeface="Arial"/>
            </a:rPr>
            <a:t> - </a:t>
          </a:r>
          <a:r>
            <a:rPr lang="en-US" b="1"/>
            <a:t>Without victim demographics</a:t>
          </a:r>
          <a:endParaRPr lang="en-US" b="1">
            <a:latin typeface="Arial"/>
          </a:endParaRPr>
        </a:p>
      </dgm:t>
    </dgm:pt>
    <dgm:pt modelId="{81D5C356-0B12-4DFD-8AAD-997196AB3D23}" type="parTrans" cxnId="{475B96E9-EA7E-4951-AF2C-E892E23D2549}">
      <dgm:prSet/>
      <dgm:spPr/>
      <dgm:t>
        <a:bodyPr/>
        <a:lstStyle/>
        <a:p>
          <a:endParaRPr lang="en-US"/>
        </a:p>
      </dgm:t>
    </dgm:pt>
    <dgm:pt modelId="{D6595774-7F44-4B05-921E-8CCADEAB8421}" type="sibTrans" cxnId="{475B96E9-EA7E-4951-AF2C-E892E23D2549}">
      <dgm:prSet/>
      <dgm:spPr/>
      <dgm:t>
        <a:bodyPr/>
        <a:lstStyle/>
        <a:p>
          <a:endParaRPr lang="en-US"/>
        </a:p>
      </dgm:t>
    </dgm:pt>
    <dgm:pt modelId="{C33ECB9F-7B77-4514-BC42-627F7B3153FF}">
      <dgm:prSet/>
      <dgm:spPr/>
      <dgm:t>
        <a:bodyPr/>
        <a:lstStyle/>
        <a:p>
          <a:r>
            <a:rPr lang="en-US" b="1"/>
            <a:t>Model 4 – Without weather and victim demographics</a:t>
          </a:r>
        </a:p>
      </dgm:t>
    </dgm:pt>
    <dgm:pt modelId="{B2D3C48A-1505-4E11-A706-C60E34457AB1}" type="parTrans" cxnId="{665CCE92-2F30-482A-80DA-A54D84291B7A}">
      <dgm:prSet/>
      <dgm:spPr/>
      <dgm:t>
        <a:bodyPr/>
        <a:lstStyle/>
        <a:p>
          <a:endParaRPr lang="en-US"/>
        </a:p>
      </dgm:t>
    </dgm:pt>
    <dgm:pt modelId="{F1B48938-4C25-4BC1-92C7-ADBECA869B9A}" type="sibTrans" cxnId="{665CCE92-2F30-482A-80DA-A54D84291B7A}">
      <dgm:prSet/>
      <dgm:spPr/>
      <dgm:t>
        <a:bodyPr/>
        <a:lstStyle/>
        <a:p>
          <a:endParaRPr lang="en-US"/>
        </a:p>
      </dgm:t>
    </dgm:pt>
    <dgm:pt modelId="{80416FEB-2EC8-4EA9-A4DB-33812402A8FD}" type="pres">
      <dgm:prSet presAssocID="{9A5B9999-B1D9-4A39-B611-BF5FA3597FAC}" presName="Name0" presStyleCnt="0">
        <dgm:presLayoutVars>
          <dgm:dir/>
          <dgm:animLvl val="lvl"/>
          <dgm:resizeHandles val="exact"/>
        </dgm:presLayoutVars>
      </dgm:prSet>
      <dgm:spPr/>
    </dgm:pt>
    <dgm:pt modelId="{2E93D77F-E2D1-4013-9FF4-E021129B79B8}" type="pres">
      <dgm:prSet presAssocID="{4A17B789-E77E-4D0A-88E7-DFAA3CDB0CF5}" presName="parTxOnly" presStyleLbl="node1" presStyleIdx="0" presStyleCnt="4">
        <dgm:presLayoutVars>
          <dgm:chMax val="0"/>
          <dgm:chPref val="0"/>
          <dgm:bulletEnabled val="1"/>
        </dgm:presLayoutVars>
      </dgm:prSet>
      <dgm:spPr/>
    </dgm:pt>
    <dgm:pt modelId="{9C6C0E9A-E707-4999-A3ED-E4512F39610E}" type="pres">
      <dgm:prSet presAssocID="{92D81E00-BA30-4694-9F99-F668E712CE51}" presName="parTxOnlySpace" presStyleCnt="0"/>
      <dgm:spPr/>
    </dgm:pt>
    <dgm:pt modelId="{1AA18E1B-3954-4FA4-A906-7C253757E869}" type="pres">
      <dgm:prSet presAssocID="{29355115-3BAE-4E39-A3EC-6399980880F4}" presName="parTxOnly" presStyleLbl="node1" presStyleIdx="1" presStyleCnt="4">
        <dgm:presLayoutVars>
          <dgm:chMax val="0"/>
          <dgm:chPref val="0"/>
          <dgm:bulletEnabled val="1"/>
        </dgm:presLayoutVars>
      </dgm:prSet>
      <dgm:spPr/>
    </dgm:pt>
    <dgm:pt modelId="{2ACA27C3-C4B1-4E50-85BA-E7250B5D32DB}" type="pres">
      <dgm:prSet presAssocID="{68732BDD-9777-425B-BADB-D57391D2B43D}" presName="parTxOnlySpace" presStyleCnt="0"/>
      <dgm:spPr/>
    </dgm:pt>
    <dgm:pt modelId="{3BD1A4FF-4512-4900-92E6-03AF073A6077}" type="pres">
      <dgm:prSet presAssocID="{437A68AE-970C-4961-A9D7-D9937330AE58}" presName="parTxOnly" presStyleLbl="node1" presStyleIdx="2" presStyleCnt="4">
        <dgm:presLayoutVars>
          <dgm:chMax val="0"/>
          <dgm:chPref val="0"/>
          <dgm:bulletEnabled val="1"/>
        </dgm:presLayoutVars>
      </dgm:prSet>
      <dgm:spPr/>
    </dgm:pt>
    <dgm:pt modelId="{32814B28-2772-4CA7-A28C-5F1E244FA3E4}" type="pres">
      <dgm:prSet presAssocID="{D6595774-7F44-4B05-921E-8CCADEAB8421}" presName="parTxOnlySpace" presStyleCnt="0"/>
      <dgm:spPr/>
    </dgm:pt>
    <dgm:pt modelId="{2746CC59-194A-46C7-8139-45FD08D45200}" type="pres">
      <dgm:prSet presAssocID="{C33ECB9F-7B77-4514-BC42-627F7B3153FF}" presName="parTxOnly" presStyleLbl="node1" presStyleIdx="3" presStyleCnt="4">
        <dgm:presLayoutVars>
          <dgm:chMax val="0"/>
          <dgm:chPref val="0"/>
          <dgm:bulletEnabled val="1"/>
        </dgm:presLayoutVars>
      </dgm:prSet>
      <dgm:spPr/>
    </dgm:pt>
  </dgm:ptLst>
  <dgm:cxnLst>
    <dgm:cxn modelId="{9361B60F-E984-4F5E-90F7-577513DFAF2E}" srcId="{9A5B9999-B1D9-4A39-B611-BF5FA3597FAC}" destId="{29355115-3BAE-4E39-A3EC-6399980880F4}" srcOrd="1" destOrd="0" parTransId="{88AF98AB-D7E1-421B-95A0-6F0FEFEB26EA}" sibTransId="{68732BDD-9777-425B-BADB-D57391D2B43D}"/>
    <dgm:cxn modelId="{94D46F6D-32FB-4B32-8BA5-5B4A01A1DF89}" type="presOf" srcId="{9A5B9999-B1D9-4A39-B611-BF5FA3597FAC}" destId="{80416FEB-2EC8-4EA9-A4DB-33812402A8FD}" srcOrd="0" destOrd="0" presId="urn:microsoft.com/office/officeart/2005/8/layout/chevron1"/>
    <dgm:cxn modelId="{E5200D83-4232-4883-B091-2F55D573ECD6}" type="presOf" srcId="{29355115-3BAE-4E39-A3EC-6399980880F4}" destId="{1AA18E1B-3954-4FA4-A906-7C253757E869}" srcOrd="0" destOrd="0" presId="urn:microsoft.com/office/officeart/2005/8/layout/chevron1"/>
    <dgm:cxn modelId="{665CCE92-2F30-482A-80DA-A54D84291B7A}" srcId="{9A5B9999-B1D9-4A39-B611-BF5FA3597FAC}" destId="{C33ECB9F-7B77-4514-BC42-627F7B3153FF}" srcOrd="3" destOrd="0" parTransId="{B2D3C48A-1505-4E11-A706-C60E34457AB1}" sibTransId="{F1B48938-4C25-4BC1-92C7-ADBECA869B9A}"/>
    <dgm:cxn modelId="{DDCAE697-17AC-4E31-92A1-C3DD0E111897}" type="presOf" srcId="{4A17B789-E77E-4D0A-88E7-DFAA3CDB0CF5}" destId="{2E93D77F-E2D1-4013-9FF4-E021129B79B8}" srcOrd="0" destOrd="0" presId="urn:microsoft.com/office/officeart/2005/8/layout/chevron1"/>
    <dgm:cxn modelId="{85DA70AC-E146-4D6A-963E-FB5922C4DA96}" srcId="{9A5B9999-B1D9-4A39-B611-BF5FA3597FAC}" destId="{4A17B789-E77E-4D0A-88E7-DFAA3CDB0CF5}" srcOrd="0" destOrd="0" parTransId="{A7A0C47D-2D2F-4AF7-B2FF-407D86DEB31D}" sibTransId="{92D81E00-BA30-4694-9F99-F668E712CE51}"/>
    <dgm:cxn modelId="{475B96E9-EA7E-4951-AF2C-E892E23D2549}" srcId="{9A5B9999-B1D9-4A39-B611-BF5FA3597FAC}" destId="{437A68AE-970C-4961-A9D7-D9937330AE58}" srcOrd="2" destOrd="0" parTransId="{81D5C356-0B12-4DFD-8AAD-997196AB3D23}" sibTransId="{D6595774-7F44-4B05-921E-8CCADEAB8421}"/>
    <dgm:cxn modelId="{91D1A1F1-0B9B-42DA-AE97-BD3C872DB4DE}" type="presOf" srcId="{C33ECB9F-7B77-4514-BC42-627F7B3153FF}" destId="{2746CC59-194A-46C7-8139-45FD08D45200}" srcOrd="0" destOrd="0" presId="urn:microsoft.com/office/officeart/2005/8/layout/chevron1"/>
    <dgm:cxn modelId="{CBE374FB-B2E4-4623-AF52-0CB46134AADB}" type="presOf" srcId="{437A68AE-970C-4961-A9D7-D9937330AE58}" destId="{3BD1A4FF-4512-4900-92E6-03AF073A6077}" srcOrd="0" destOrd="0" presId="urn:microsoft.com/office/officeart/2005/8/layout/chevron1"/>
    <dgm:cxn modelId="{81B06D5E-2D7F-4732-BAB3-691B41C9360D}" type="presParOf" srcId="{80416FEB-2EC8-4EA9-A4DB-33812402A8FD}" destId="{2E93D77F-E2D1-4013-9FF4-E021129B79B8}" srcOrd="0" destOrd="0" presId="urn:microsoft.com/office/officeart/2005/8/layout/chevron1"/>
    <dgm:cxn modelId="{EFB9D168-3198-4E16-916B-3262DA685A87}" type="presParOf" srcId="{80416FEB-2EC8-4EA9-A4DB-33812402A8FD}" destId="{9C6C0E9A-E707-4999-A3ED-E4512F39610E}" srcOrd="1" destOrd="0" presId="urn:microsoft.com/office/officeart/2005/8/layout/chevron1"/>
    <dgm:cxn modelId="{51B35AA9-5B28-4059-B658-196F69195589}" type="presParOf" srcId="{80416FEB-2EC8-4EA9-A4DB-33812402A8FD}" destId="{1AA18E1B-3954-4FA4-A906-7C253757E869}" srcOrd="2" destOrd="0" presId="urn:microsoft.com/office/officeart/2005/8/layout/chevron1"/>
    <dgm:cxn modelId="{06648DAA-0870-4CD9-8C5A-D7E75A2CD900}" type="presParOf" srcId="{80416FEB-2EC8-4EA9-A4DB-33812402A8FD}" destId="{2ACA27C3-C4B1-4E50-85BA-E7250B5D32DB}" srcOrd="3" destOrd="0" presId="urn:microsoft.com/office/officeart/2005/8/layout/chevron1"/>
    <dgm:cxn modelId="{818F4E2C-0940-47A1-9275-1AC147C694C9}" type="presParOf" srcId="{80416FEB-2EC8-4EA9-A4DB-33812402A8FD}" destId="{3BD1A4FF-4512-4900-92E6-03AF073A6077}" srcOrd="4" destOrd="0" presId="urn:microsoft.com/office/officeart/2005/8/layout/chevron1"/>
    <dgm:cxn modelId="{DD66EC00-F1B5-4D75-BE34-EC603E33AF49}" type="presParOf" srcId="{80416FEB-2EC8-4EA9-A4DB-33812402A8FD}" destId="{32814B28-2772-4CA7-A28C-5F1E244FA3E4}" srcOrd="5" destOrd="0" presId="urn:microsoft.com/office/officeart/2005/8/layout/chevron1"/>
    <dgm:cxn modelId="{DBF9BFA2-5CC0-42B6-9A1C-4941C10EF43D}" type="presParOf" srcId="{80416FEB-2EC8-4EA9-A4DB-33812402A8FD}" destId="{2746CC59-194A-46C7-8139-45FD08D45200}" srcOrd="6"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D055350-134C-418C-8583-745E3796D1C7}" type="doc">
      <dgm:prSet loTypeId="urn:microsoft.com/office/officeart/2005/8/layout/hierarchy3" loCatId="hierarchy" qsTypeId="urn:microsoft.com/office/officeart/2005/8/quickstyle/simple1" qsCatId="simple" csTypeId="urn:microsoft.com/office/officeart/2005/8/colors/colorful5" csCatId="colorful" phldr="1"/>
      <dgm:spPr/>
      <dgm:t>
        <a:bodyPr/>
        <a:lstStyle/>
        <a:p>
          <a:endParaRPr lang="en-US"/>
        </a:p>
      </dgm:t>
    </dgm:pt>
    <dgm:pt modelId="{E4F3140B-BF17-414D-8D2E-EA15E2259702}">
      <dgm:prSet phldrT="[Text]" phldr="0"/>
      <dgm:spPr/>
      <dgm:t>
        <a:bodyPr/>
        <a:lstStyle/>
        <a:p>
          <a:pPr rtl="0"/>
          <a:r>
            <a:rPr lang="en-US">
              <a:latin typeface="Arial"/>
            </a:rPr>
            <a:t>Tuning all models with:</a:t>
          </a:r>
          <a:endParaRPr lang="en-US"/>
        </a:p>
      </dgm:t>
    </dgm:pt>
    <dgm:pt modelId="{71F40533-8B74-4399-84B5-46C505668D68}" type="parTrans" cxnId="{F172755B-94A2-4D00-AB95-BBB331CA2058}">
      <dgm:prSet/>
      <dgm:spPr/>
      <dgm:t>
        <a:bodyPr/>
        <a:lstStyle/>
        <a:p>
          <a:endParaRPr lang="en-US"/>
        </a:p>
      </dgm:t>
    </dgm:pt>
    <dgm:pt modelId="{BFDF6350-DF06-4D22-9E30-B91C6CFD1CBA}" type="sibTrans" cxnId="{F172755B-94A2-4D00-AB95-BBB331CA2058}">
      <dgm:prSet/>
      <dgm:spPr/>
      <dgm:t>
        <a:bodyPr/>
        <a:lstStyle/>
        <a:p>
          <a:endParaRPr lang="en-US"/>
        </a:p>
      </dgm:t>
    </dgm:pt>
    <dgm:pt modelId="{2188AB65-A44F-4547-85C0-0D1F6061127F}">
      <dgm:prSet phldrT="[Text]" phldr="0"/>
      <dgm:spPr/>
      <dgm:t>
        <a:bodyPr/>
        <a:lstStyle/>
        <a:p>
          <a:r>
            <a:rPr lang="en-US">
              <a:latin typeface="Arial"/>
            </a:rPr>
            <a:t>Hyperparameters</a:t>
          </a:r>
          <a:endParaRPr lang="en-US"/>
        </a:p>
      </dgm:t>
    </dgm:pt>
    <dgm:pt modelId="{A37ED6FA-F60F-4ED5-87C6-06362ADB50C4}" type="parTrans" cxnId="{405560B2-F6BC-4197-AD7A-9C7242442BB0}">
      <dgm:prSet/>
      <dgm:spPr/>
      <dgm:t>
        <a:bodyPr/>
        <a:lstStyle/>
        <a:p>
          <a:endParaRPr lang="en-US"/>
        </a:p>
      </dgm:t>
    </dgm:pt>
    <dgm:pt modelId="{8A2D1971-7013-4098-9A0F-FFC88D611ED2}" type="sibTrans" cxnId="{405560B2-F6BC-4197-AD7A-9C7242442BB0}">
      <dgm:prSet/>
      <dgm:spPr/>
      <dgm:t>
        <a:bodyPr/>
        <a:lstStyle/>
        <a:p>
          <a:endParaRPr lang="en-US"/>
        </a:p>
      </dgm:t>
    </dgm:pt>
    <dgm:pt modelId="{5C325D6C-D6EE-4EA6-9115-41D368BF393F}">
      <dgm:prSet phldrT="[Text]" phldr="0"/>
      <dgm:spPr/>
      <dgm:t>
        <a:bodyPr/>
        <a:lstStyle/>
        <a:p>
          <a:pPr rtl="0"/>
          <a:r>
            <a:rPr lang="en-US">
              <a:latin typeface="Arial"/>
            </a:rPr>
            <a:t>Add feature</a:t>
          </a:r>
        </a:p>
      </dgm:t>
    </dgm:pt>
    <dgm:pt modelId="{AC7B489F-1CFA-4391-BB3B-C1B6C7801B22}" type="parTrans" cxnId="{41B1E424-566D-4076-9923-E31F9FCF8179}">
      <dgm:prSet/>
      <dgm:spPr/>
      <dgm:t>
        <a:bodyPr/>
        <a:lstStyle/>
        <a:p>
          <a:endParaRPr lang="en-US"/>
        </a:p>
      </dgm:t>
    </dgm:pt>
    <dgm:pt modelId="{A1440042-0985-4EE2-ABDD-5077ADE74530}" type="sibTrans" cxnId="{41B1E424-566D-4076-9923-E31F9FCF8179}">
      <dgm:prSet/>
      <dgm:spPr/>
      <dgm:t>
        <a:bodyPr/>
        <a:lstStyle/>
        <a:p>
          <a:endParaRPr lang="en-US"/>
        </a:p>
      </dgm:t>
    </dgm:pt>
    <dgm:pt modelId="{DF2736B4-3588-4065-84AF-0611F515721A}">
      <dgm:prSet phldr="0"/>
      <dgm:spPr/>
      <dgm:t>
        <a:bodyPr/>
        <a:lstStyle/>
        <a:p>
          <a:pPr rtl="0"/>
          <a:r>
            <a:rPr lang="en-US">
              <a:latin typeface="Arial"/>
            </a:rPr>
            <a:t>Parameter higher</a:t>
          </a:r>
          <a:endParaRPr lang="en-US"/>
        </a:p>
      </dgm:t>
    </dgm:pt>
    <dgm:pt modelId="{1401A450-AF4A-4672-8EE3-9B2400A31E7A}" type="parTrans" cxnId="{E20F2A05-707F-4CFA-88E0-4A68DB60D6EF}">
      <dgm:prSet/>
      <dgm:spPr/>
      <dgm:t>
        <a:bodyPr/>
        <a:lstStyle/>
        <a:p>
          <a:endParaRPr lang="en-US"/>
        </a:p>
      </dgm:t>
    </dgm:pt>
    <dgm:pt modelId="{D876AFEB-ECF2-4E2D-9DAA-F9C243981450}" type="sibTrans" cxnId="{E20F2A05-707F-4CFA-88E0-4A68DB60D6EF}">
      <dgm:prSet/>
      <dgm:spPr/>
      <dgm:t>
        <a:bodyPr/>
        <a:lstStyle/>
        <a:p>
          <a:endParaRPr lang="en-US"/>
        </a:p>
      </dgm:t>
    </dgm:pt>
    <dgm:pt modelId="{87EFB6FD-E911-4619-9A1D-465FD05A01CA}">
      <dgm:prSet phldr="0"/>
      <dgm:spPr/>
      <dgm:t>
        <a:bodyPr/>
        <a:lstStyle/>
        <a:p>
          <a:pPr rtl="0"/>
          <a:r>
            <a:rPr lang="en-US">
              <a:solidFill>
                <a:srgbClr val="444444"/>
              </a:solidFill>
              <a:latin typeface="Arial"/>
            </a:rPr>
            <a:t>Parameter lower</a:t>
          </a:r>
        </a:p>
      </dgm:t>
    </dgm:pt>
    <dgm:pt modelId="{6E75D2D6-7A3A-4F2C-8311-E6074B58752C}" type="parTrans" cxnId="{637E9F09-F019-4E7D-B67B-3CA2A42112DD}">
      <dgm:prSet/>
      <dgm:spPr/>
      <dgm:t>
        <a:bodyPr/>
        <a:lstStyle/>
        <a:p>
          <a:endParaRPr lang="en-US"/>
        </a:p>
      </dgm:t>
    </dgm:pt>
    <dgm:pt modelId="{D2B6D54E-8965-4E30-B31A-2D64045536C6}" type="sibTrans" cxnId="{637E9F09-F019-4E7D-B67B-3CA2A42112DD}">
      <dgm:prSet/>
      <dgm:spPr/>
      <dgm:t>
        <a:bodyPr/>
        <a:lstStyle/>
        <a:p>
          <a:endParaRPr lang="en-US"/>
        </a:p>
      </dgm:t>
    </dgm:pt>
    <dgm:pt modelId="{26CB1800-48F6-4A66-AC75-45B4250DDFCC}" type="pres">
      <dgm:prSet presAssocID="{ED055350-134C-418C-8583-745E3796D1C7}" presName="diagram" presStyleCnt="0">
        <dgm:presLayoutVars>
          <dgm:chPref val="1"/>
          <dgm:dir/>
          <dgm:animOne val="branch"/>
          <dgm:animLvl val="lvl"/>
          <dgm:resizeHandles/>
        </dgm:presLayoutVars>
      </dgm:prSet>
      <dgm:spPr/>
    </dgm:pt>
    <dgm:pt modelId="{D858E329-0AE5-433C-BAE1-B0E2CF12CAF7}" type="pres">
      <dgm:prSet presAssocID="{E4F3140B-BF17-414D-8D2E-EA15E2259702}" presName="root" presStyleCnt="0"/>
      <dgm:spPr/>
    </dgm:pt>
    <dgm:pt modelId="{6BF4F524-313D-4606-A54A-27E5A9C83D0D}" type="pres">
      <dgm:prSet presAssocID="{E4F3140B-BF17-414D-8D2E-EA15E2259702}" presName="rootComposite" presStyleCnt="0"/>
      <dgm:spPr/>
    </dgm:pt>
    <dgm:pt modelId="{79DB0F31-367D-4AE5-AA89-2A1358E8F5E6}" type="pres">
      <dgm:prSet presAssocID="{E4F3140B-BF17-414D-8D2E-EA15E2259702}" presName="rootText" presStyleLbl="node1" presStyleIdx="0" presStyleCnt="1"/>
      <dgm:spPr/>
    </dgm:pt>
    <dgm:pt modelId="{4716C05C-8514-480B-969B-99D80A62A904}" type="pres">
      <dgm:prSet presAssocID="{E4F3140B-BF17-414D-8D2E-EA15E2259702}" presName="rootConnector" presStyleLbl="node1" presStyleIdx="0" presStyleCnt="1"/>
      <dgm:spPr/>
    </dgm:pt>
    <dgm:pt modelId="{2F131B45-0A4F-4A0D-B730-2DF255EFED15}" type="pres">
      <dgm:prSet presAssocID="{E4F3140B-BF17-414D-8D2E-EA15E2259702}" presName="childShape" presStyleCnt="0"/>
      <dgm:spPr/>
    </dgm:pt>
    <dgm:pt modelId="{28485776-F019-477E-B107-40A6DBA4ED5D}" type="pres">
      <dgm:prSet presAssocID="{A37ED6FA-F60F-4ED5-87C6-06362ADB50C4}" presName="Name13" presStyleLbl="parChTrans1D2" presStyleIdx="0" presStyleCnt="4"/>
      <dgm:spPr/>
    </dgm:pt>
    <dgm:pt modelId="{E11FDE79-C0BE-456A-9E74-612C91CA0455}" type="pres">
      <dgm:prSet presAssocID="{2188AB65-A44F-4547-85C0-0D1F6061127F}" presName="childText" presStyleLbl="bgAcc1" presStyleIdx="0" presStyleCnt="4">
        <dgm:presLayoutVars>
          <dgm:bulletEnabled val="1"/>
        </dgm:presLayoutVars>
      </dgm:prSet>
      <dgm:spPr/>
    </dgm:pt>
    <dgm:pt modelId="{7158E31C-2585-430A-89A7-A5F30000C94A}" type="pres">
      <dgm:prSet presAssocID="{AC7B489F-1CFA-4391-BB3B-C1B6C7801B22}" presName="Name13" presStyleLbl="parChTrans1D2" presStyleIdx="1" presStyleCnt="4"/>
      <dgm:spPr/>
    </dgm:pt>
    <dgm:pt modelId="{61613523-E9CE-4988-AA05-62A21F00D1F2}" type="pres">
      <dgm:prSet presAssocID="{5C325D6C-D6EE-4EA6-9115-41D368BF393F}" presName="childText" presStyleLbl="bgAcc1" presStyleIdx="1" presStyleCnt="4">
        <dgm:presLayoutVars>
          <dgm:bulletEnabled val="1"/>
        </dgm:presLayoutVars>
      </dgm:prSet>
      <dgm:spPr/>
    </dgm:pt>
    <dgm:pt modelId="{5AF92BA9-9587-40EF-ADED-FDC1C626FC5A}" type="pres">
      <dgm:prSet presAssocID="{1401A450-AF4A-4672-8EE3-9B2400A31E7A}" presName="Name13" presStyleLbl="parChTrans1D2" presStyleIdx="2" presStyleCnt="4"/>
      <dgm:spPr/>
    </dgm:pt>
    <dgm:pt modelId="{5FC71FAE-9F54-4BA9-B4AA-DF52C4D70FD7}" type="pres">
      <dgm:prSet presAssocID="{DF2736B4-3588-4065-84AF-0611F515721A}" presName="childText" presStyleLbl="bgAcc1" presStyleIdx="2" presStyleCnt="4">
        <dgm:presLayoutVars>
          <dgm:bulletEnabled val="1"/>
        </dgm:presLayoutVars>
      </dgm:prSet>
      <dgm:spPr/>
    </dgm:pt>
    <dgm:pt modelId="{73095DBF-1DD3-4C44-9D60-6D5939C87D03}" type="pres">
      <dgm:prSet presAssocID="{6E75D2D6-7A3A-4F2C-8311-E6074B58752C}" presName="Name13" presStyleLbl="parChTrans1D2" presStyleIdx="3" presStyleCnt="4"/>
      <dgm:spPr/>
    </dgm:pt>
    <dgm:pt modelId="{3E253488-7F78-45E3-9CC2-26FC7D6D3A9F}" type="pres">
      <dgm:prSet presAssocID="{87EFB6FD-E911-4619-9A1D-465FD05A01CA}" presName="childText" presStyleLbl="bgAcc1" presStyleIdx="3" presStyleCnt="4">
        <dgm:presLayoutVars>
          <dgm:bulletEnabled val="1"/>
        </dgm:presLayoutVars>
      </dgm:prSet>
      <dgm:spPr/>
    </dgm:pt>
  </dgm:ptLst>
  <dgm:cxnLst>
    <dgm:cxn modelId="{E20F2A05-707F-4CFA-88E0-4A68DB60D6EF}" srcId="{E4F3140B-BF17-414D-8D2E-EA15E2259702}" destId="{DF2736B4-3588-4065-84AF-0611F515721A}" srcOrd="2" destOrd="0" parTransId="{1401A450-AF4A-4672-8EE3-9B2400A31E7A}" sibTransId="{D876AFEB-ECF2-4E2D-9DAA-F9C243981450}"/>
    <dgm:cxn modelId="{637E9F09-F019-4E7D-B67B-3CA2A42112DD}" srcId="{E4F3140B-BF17-414D-8D2E-EA15E2259702}" destId="{87EFB6FD-E911-4619-9A1D-465FD05A01CA}" srcOrd="3" destOrd="0" parTransId="{6E75D2D6-7A3A-4F2C-8311-E6074B58752C}" sibTransId="{D2B6D54E-8965-4E30-B31A-2D64045536C6}"/>
    <dgm:cxn modelId="{7F2D960A-7332-4B3D-BC0E-137BCEDFA9E9}" type="presOf" srcId="{6E75D2D6-7A3A-4F2C-8311-E6074B58752C}" destId="{73095DBF-1DD3-4C44-9D60-6D5939C87D03}" srcOrd="0" destOrd="0" presId="urn:microsoft.com/office/officeart/2005/8/layout/hierarchy3"/>
    <dgm:cxn modelId="{B90ED11C-ED57-4153-921D-6771CEEAFECF}" type="presOf" srcId="{DF2736B4-3588-4065-84AF-0611F515721A}" destId="{5FC71FAE-9F54-4BA9-B4AA-DF52C4D70FD7}" srcOrd="0" destOrd="0" presId="urn:microsoft.com/office/officeart/2005/8/layout/hierarchy3"/>
    <dgm:cxn modelId="{41B1E424-566D-4076-9923-E31F9FCF8179}" srcId="{E4F3140B-BF17-414D-8D2E-EA15E2259702}" destId="{5C325D6C-D6EE-4EA6-9115-41D368BF393F}" srcOrd="1" destOrd="0" parTransId="{AC7B489F-1CFA-4391-BB3B-C1B6C7801B22}" sibTransId="{A1440042-0985-4EE2-ABDD-5077ADE74530}"/>
    <dgm:cxn modelId="{F172755B-94A2-4D00-AB95-BBB331CA2058}" srcId="{ED055350-134C-418C-8583-745E3796D1C7}" destId="{E4F3140B-BF17-414D-8D2E-EA15E2259702}" srcOrd="0" destOrd="0" parTransId="{71F40533-8B74-4399-84B5-46C505668D68}" sibTransId="{BFDF6350-DF06-4D22-9E30-B91C6CFD1CBA}"/>
    <dgm:cxn modelId="{06337644-EF72-418A-A0F0-033CFFB931B0}" type="presOf" srcId="{87EFB6FD-E911-4619-9A1D-465FD05A01CA}" destId="{3E253488-7F78-45E3-9CC2-26FC7D6D3A9F}" srcOrd="0" destOrd="0" presId="urn:microsoft.com/office/officeart/2005/8/layout/hierarchy3"/>
    <dgm:cxn modelId="{96E1B349-2085-4F86-957A-62C3B5EC7E2B}" type="presOf" srcId="{ED055350-134C-418C-8583-745E3796D1C7}" destId="{26CB1800-48F6-4A66-AC75-45B4250DDFCC}" srcOrd="0" destOrd="0" presId="urn:microsoft.com/office/officeart/2005/8/layout/hierarchy3"/>
    <dgm:cxn modelId="{C9A7D571-DE89-4CFA-A93B-3F1CD42175ED}" type="presOf" srcId="{E4F3140B-BF17-414D-8D2E-EA15E2259702}" destId="{4716C05C-8514-480B-969B-99D80A62A904}" srcOrd="1" destOrd="0" presId="urn:microsoft.com/office/officeart/2005/8/layout/hierarchy3"/>
    <dgm:cxn modelId="{54F45876-55BB-487B-80CC-05FB4CF97A79}" type="presOf" srcId="{1401A450-AF4A-4672-8EE3-9B2400A31E7A}" destId="{5AF92BA9-9587-40EF-ADED-FDC1C626FC5A}" srcOrd="0" destOrd="0" presId="urn:microsoft.com/office/officeart/2005/8/layout/hierarchy3"/>
    <dgm:cxn modelId="{83433558-71F6-4A77-81D5-3ACEF029CC8B}" type="presOf" srcId="{AC7B489F-1CFA-4391-BB3B-C1B6C7801B22}" destId="{7158E31C-2585-430A-89A7-A5F30000C94A}" srcOrd="0" destOrd="0" presId="urn:microsoft.com/office/officeart/2005/8/layout/hierarchy3"/>
    <dgm:cxn modelId="{405560B2-F6BC-4197-AD7A-9C7242442BB0}" srcId="{E4F3140B-BF17-414D-8D2E-EA15E2259702}" destId="{2188AB65-A44F-4547-85C0-0D1F6061127F}" srcOrd="0" destOrd="0" parTransId="{A37ED6FA-F60F-4ED5-87C6-06362ADB50C4}" sibTransId="{8A2D1971-7013-4098-9A0F-FFC88D611ED2}"/>
    <dgm:cxn modelId="{A1699BB6-5825-468F-830B-0E8540F2F80B}" type="presOf" srcId="{2188AB65-A44F-4547-85C0-0D1F6061127F}" destId="{E11FDE79-C0BE-456A-9E74-612C91CA0455}" srcOrd="0" destOrd="0" presId="urn:microsoft.com/office/officeart/2005/8/layout/hierarchy3"/>
    <dgm:cxn modelId="{A1549AB9-3AEC-42A8-876E-80C8A4CB2E62}" type="presOf" srcId="{A37ED6FA-F60F-4ED5-87C6-06362ADB50C4}" destId="{28485776-F019-477E-B107-40A6DBA4ED5D}" srcOrd="0" destOrd="0" presId="urn:microsoft.com/office/officeart/2005/8/layout/hierarchy3"/>
    <dgm:cxn modelId="{B85716BF-98A2-4F52-96B5-545CC889C446}" type="presOf" srcId="{5C325D6C-D6EE-4EA6-9115-41D368BF393F}" destId="{61613523-E9CE-4988-AA05-62A21F00D1F2}" srcOrd="0" destOrd="0" presId="urn:microsoft.com/office/officeart/2005/8/layout/hierarchy3"/>
    <dgm:cxn modelId="{5C03B5D4-62D4-409F-9B00-660D92F80B23}" type="presOf" srcId="{E4F3140B-BF17-414D-8D2E-EA15E2259702}" destId="{79DB0F31-367D-4AE5-AA89-2A1358E8F5E6}" srcOrd="0" destOrd="0" presId="urn:microsoft.com/office/officeart/2005/8/layout/hierarchy3"/>
    <dgm:cxn modelId="{DB42EED3-87AC-4451-8F7A-5801BBA7D449}" type="presParOf" srcId="{26CB1800-48F6-4A66-AC75-45B4250DDFCC}" destId="{D858E329-0AE5-433C-BAE1-B0E2CF12CAF7}" srcOrd="0" destOrd="0" presId="urn:microsoft.com/office/officeart/2005/8/layout/hierarchy3"/>
    <dgm:cxn modelId="{87579E3E-2791-4948-8B22-7E6DC2080B64}" type="presParOf" srcId="{D858E329-0AE5-433C-BAE1-B0E2CF12CAF7}" destId="{6BF4F524-313D-4606-A54A-27E5A9C83D0D}" srcOrd="0" destOrd="0" presId="urn:microsoft.com/office/officeart/2005/8/layout/hierarchy3"/>
    <dgm:cxn modelId="{E4738E65-6FED-47F4-B6FC-E22AB8D2180E}" type="presParOf" srcId="{6BF4F524-313D-4606-A54A-27E5A9C83D0D}" destId="{79DB0F31-367D-4AE5-AA89-2A1358E8F5E6}" srcOrd="0" destOrd="0" presId="urn:microsoft.com/office/officeart/2005/8/layout/hierarchy3"/>
    <dgm:cxn modelId="{0FF6EC95-CBA4-4B8F-9153-583384A42AD8}" type="presParOf" srcId="{6BF4F524-313D-4606-A54A-27E5A9C83D0D}" destId="{4716C05C-8514-480B-969B-99D80A62A904}" srcOrd="1" destOrd="0" presId="urn:microsoft.com/office/officeart/2005/8/layout/hierarchy3"/>
    <dgm:cxn modelId="{7068F552-13CB-4E31-8707-EDEB242DF8D8}" type="presParOf" srcId="{D858E329-0AE5-433C-BAE1-B0E2CF12CAF7}" destId="{2F131B45-0A4F-4A0D-B730-2DF255EFED15}" srcOrd="1" destOrd="0" presId="urn:microsoft.com/office/officeart/2005/8/layout/hierarchy3"/>
    <dgm:cxn modelId="{DF8FFC9A-5FD1-470D-B93B-52EB7E133B28}" type="presParOf" srcId="{2F131B45-0A4F-4A0D-B730-2DF255EFED15}" destId="{28485776-F019-477E-B107-40A6DBA4ED5D}" srcOrd="0" destOrd="0" presId="urn:microsoft.com/office/officeart/2005/8/layout/hierarchy3"/>
    <dgm:cxn modelId="{7587F063-10B1-49F2-A373-B3FF0AB890A7}" type="presParOf" srcId="{2F131B45-0A4F-4A0D-B730-2DF255EFED15}" destId="{E11FDE79-C0BE-456A-9E74-612C91CA0455}" srcOrd="1" destOrd="0" presId="urn:microsoft.com/office/officeart/2005/8/layout/hierarchy3"/>
    <dgm:cxn modelId="{269552D4-E1F4-473B-BCBB-DEDD154B4765}" type="presParOf" srcId="{2F131B45-0A4F-4A0D-B730-2DF255EFED15}" destId="{7158E31C-2585-430A-89A7-A5F30000C94A}" srcOrd="2" destOrd="0" presId="urn:microsoft.com/office/officeart/2005/8/layout/hierarchy3"/>
    <dgm:cxn modelId="{FF2993DA-9990-4C0E-92DC-A697A82DC21F}" type="presParOf" srcId="{2F131B45-0A4F-4A0D-B730-2DF255EFED15}" destId="{61613523-E9CE-4988-AA05-62A21F00D1F2}" srcOrd="3" destOrd="0" presId="urn:microsoft.com/office/officeart/2005/8/layout/hierarchy3"/>
    <dgm:cxn modelId="{E71A3845-B0C3-4BCE-9163-17643CC48BE2}" type="presParOf" srcId="{2F131B45-0A4F-4A0D-B730-2DF255EFED15}" destId="{5AF92BA9-9587-40EF-ADED-FDC1C626FC5A}" srcOrd="4" destOrd="0" presId="urn:microsoft.com/office/officeart/2005/8/layout/hierarchy3"/>
    <dgm:cxn modelId="{7B972AA5-02E1-415C-8479-84DA5417944E}" type="presParOf" srcId="{2F131B45-0A4F-4A0D-B730-2DF255EFED15}" destId="{5FC71FAE-9F54-4BA9-B4AA-DF52C4D70FD7}" srcOrd="5" destOrd="0" presId="urn:microsoft.com/office/officeart/2005/8/layout/hierarchy3"/>
    <dgm:cxn modelId="{AAF3AF9D-5DD1-4EDD-8D75-6D5CEC8F1DA1}" type="presParOf" srcId="{2F131B45-0A4F-4A0D-B730-2DF255EFED15}" destId="{73095DBF-1DD3-4C44-9D60-6D5939C87D03}" srcOrd="6" destOrd="0" presId="urn:microsoft.com/office/officeart/2005/8/layout/hierarchy3"/>
    <dgm:cxn modelId="{95D11199-CD8C-42A0-B44A-85F93964F857}" type="presParOf" srcId="{2F131B45-0A4F-4A0D-B730-2DF255EFED15}" destId="{3E253488-7F78-45E3-9CC2-26FC7D6D3A9F}" srcOrd="7" destOrd="0" presId="urn:microsoft.com/office/officeart/2005/8/layout/hierarchy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CCA54A-0D28-9B41-A617-85288C6A22B2}">
      <dsp:nvSpPr>
        <dsp:cNvPr id="0" name=""/>
        <dsp:cNvSpPr/>
      </dsp:nvSpPr>
      <dsp:spPr>
        <a:xfrm>
          <a:off x="1146" y="328631"/>
          <a:ext cx="1679646" cy="63577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Hypothesis &amp; Action</a:t>
          </a:r>
        </a:p>
      </dsp:txBody>
      <dsp:txXfrm>
        <a:off x="19767" y="347252"/>
        <a:ext cx="1642404" cy="598532"/>
      </dsp:txXfrm>
    </dsp:sp>
    <dsp:sp modelId="{0109AB77-0510-E846-9B78-72B24DEA1FF5}">
      <dsp:nvSpPr>
        <dsp:cNvPr id="0" name=""/>
        <dsp:cNvSpPr/>
      </dsp:nvSpPr>
      <dsp:spPr>
        <a:xfrm>
          <a:off x="169110" y="964405"/>
          <a:ext cx="167964" cy="489384"/>
        </a:xfrm>
        <a:custGeom>
          <a:avLst/>
          <a:gdLst/>
          <a:ahLst/>
          <a:cxnLst/>
          <a:rect l="0" t="0" r="0" b="0"/>
          <a:pathLst>
            <a:path>
              <a:moveTo>
                <a:pt x="0" y="0"/>
              </a:moveTo>
              <a:lnTo>
                <a:pt x="0" y="489384"/>
              </a:lnTo>
              <a:lnTo>
                <a:pt x="167964" y="489384"/>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5C49C6-6F0C-4E40-9414-1B376FB24FDB}">
      <dsp:nvSpPr>
        <dsp:cNvPr id="0" name=""/>
        <dsp:cNvSpPr/>
      </dsp:nvSpPr>
      <dsp:spPr>
        <a:xfrm>
          <a:off x="337075" y="1202569"/>
          <a:ext cx="1524249" cy="502440"/>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3 Hypothesis</a:t>
          </a:r>
        </a:p>
      </dsp:txBody>
      <dsp:txXfrm>
        <a:off x="351791" y="1217285"/>
        <a:ext cx="1494817" cy="473008"/>
      </dsp:txXfrm>
    </dsp:sp>
    <dsp:sp modelId="{04CB3588-B437-BD47-800D-3D894118CA03}">
      <dsp:nvSpPr>
        <dsp:cNvPr id="0" name=""/>
        <dsp:cNvSpPr/>
      </dsp:nvSpPr>
      <dsp:spPr>
        <a:xfrm>
          <a:off x="169110" y="964405"/>
          <a:ext cx="167964" cy="1269938"/>
        </a:xfrm>
        <a:custGeom>
          <a:avLst/>
          <a:gdLst/>
          <a:ahLst/>
          <a:cxnLst/>
          <a:rect l="0" t="0" r="0" b="0"/>
          <a:pathLst>
            <a:path>
              <a:moveTo>
                <a:pt x="0" y="0"/>
              </a:moveTo>
              <a:lnTo>
                <a:pt x="0" y="1269938"/>
              </a:lnTo>
              <a:lnTo>
                <a:pt x="167964" y="1269938"/>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324C84-80AF-C74E-B2A7-322C09623BD0}">
      <dsp:nvSpPr>
        <dsp:cNvPr id="0" name=""/>
        <dsp:cNvSpPr/>
      </dsp:nvSpPr>
      <dsp:spPr>
        <a:xfrm>
          <a:off x="337075" y="1943174"/>
          <a:ext cx="1520499" cy="58233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Time Series: ARIMA, LSTMs</a:t>
          </a:r>
        </a:p>
      </dsp:txBody>
      <dsp:txXfrm>
        <a:off x="354131" y="1960230"/>
        <a:ext cx="1486387" cy="548227"/>
      </dsp:txXfrm>
    </dsp:sp>
    <dsp:sp modelId="{6FB16BA9-D157-074D-8721-26C6A398BDFE}">
      <dsp:nvSpPr>
        <dsp:cNvPr id="0" name=""/>
        <dsp:cNvSpPr/>
      </dsp:nvSpPr>
      <dsp:spPr>
        <a:xfrm>
          <a:off x="169110" y="964405"/>
          <a:ext cx="167964" cy="2102116"/>
        </a:xfrm>
        <a:custGeom>
          <a:avLst/>
          <a:gdLst/>
          <a:ahLst/>
          <a:cxnLst/>
          <a:rect l="0" t="0" r="0" b="0"/>
          <a:pathLst>
            <a:path>
              <a:moveTo>
                <a:pt x="0" y="0"/>
              </a:moveTo>
              <a:lnTo>
                <a:pt x="0" y="2102116"/>
              </a:lnTo>
              <a:lnTo>
                <a:pt x="167964" y="210211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8A6732-4418-4549-B8C4-E99071C648F9}">
      <dsp:nvSpPr>
        <dsp:cNvPr id="0" name=""/>
        <dsp:cNvSpPr/>
      </dsp:nvSpPr>
      <dsp:spPr>
        <a:xfrm>
          <a:off x="337075" y="2763677"/>
          <a:ext cx="1524249" cy="60568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ML: 6 algorithms</a:t>
          </a:r>
        </a:p>
      </dsp:txBody>
      <dsp:txXfrm>
        <a:off x="354815" y="2781417"/>
        <a:ext cx="1488769" cy="570209"/>
      </dsp:txXfrm>
    </dsp:sp>
    <dsp:sp modelId="{1B7069D2-4F7A-1443-AD98-72F596F166F8}">
      <dsp:nvSpPr>
        <dsp:cNvPr id="0" name=""/>
        <dsp:cNvSpPr/>
      </dsp:nvSpPr>
      <dsp:spPr>
        <a:xfrm>
          <a:off x="2157121" y="328631"/>
          <a:ext cx="2030376" cy="576185"/>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Evaluation metrics</a:t>
          </a:r>
        </a:p>
      </dsp:txBody>
      <dsp:txXfrm>
        <a:off x="2173997" y="345507"/>
        <a:ext cx="1996624" cy="542433"/>
      </dsp:txXfrm>
    </dsp:sp>
    <dsp:sp modelId="{94651E2C-6D87-6245-9AEF-D3DC3CEF17FB}">
      <dsp:nvSpPr>
        <dsp:cNvPr id="0" name=""/>
        <dsp:cNvSpPr/>
      </dsp:nvSpPr>
      <dsp:spPr>
        <a:xfrm>
          <a:off x="2360158" y="904817"/>
          <a:ext cx="203037" cy="539522"/>
        </a:xfrm>
        <a:custGeom>
          <a:avLst/>
          <a:gdLst/>
          <a:ahLst/>
          <a:cxnLst/>
          <a:rect l="0" t="0" r="0" b="0"/>
          <a:pathLst>
            <a:path>
              <a:moveTo>
                <a:pt x="0" y="0"/>
              </a:moveTo>
              <a:lnTo>
                <a:pt x="0" y="539522"/>
              </a:lnTo>
              <a:lnTo>
                <a:pt x="203037" y="539522"/>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D83862-6D08-4646-8C94-C77CA9E5C0A1}">
      <dsp:nvSpPr>
        <dsp:cNvPr id="0" name=""/>
        <dsp:cNvSpPr/>
      </dsp:nvSpPr>
      <dsp:spPr>
        <a:xfrm>
          <a:off x="2563196" y="1142981"/>
          <a:ext cx="1941269" cy="60271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Time Series:</a:t>
          </a:r>
          <a:r>
            <a:rPr lang="en-US" sz="1200" kern="1200" dirty="0">
              <a:latin typeface="Arial"/>
            </a:rPr>
            <a:t> 44</a:t>
          </a:r>
          <a:r>
            <a:rPr lang="en-US" sz="1200" kern="1200" dirty="0"/>
            <a:t> models</a:t>
          </a:r>
        </a:p>
      </dsp:txBody>
      <dsp:txXfrm>
        <a:off x="2580849" y="1160634"/>
        <a:ext cx="1905963" cy="567410"/>
      </dsp:txXfrm>
    </dsp:sp>
    <dsp:sp modelId="{BA8B81AB-DDCF-9347-9BFE-34733489BD81}">
      <dsp:nvSpPr>
        <dsp:cNvPr id="0" name=""/>
        <dsp:cNvSpPr/>
      </dsp:nvSpPr>
      <dsp:spPr>
        <a:xfrm>
          <a:off x="2360158" y="904817"/>
          <a:ext cx="203037" cy="1299922"/>
        </a:xfrm>
        <a:custGeom>
          <a:avLst/>
          <a:gdLst/>
          <a:ahLst/>
          <a:cxnLst/>
          <a:rect l="0" t="0" r="0" b="0"/>
          <a:pathLst>
            <a:path>
              <a:moveTo>
                <a:pt x="0" y="0"/>
              </a:moveTo>
              <a:lnTo>
                <a:pt x="0" y="1299922"/>
              </a:lnTo>
              <a:lnTo>
                <a:pt x="203037" y="1299922"/>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40CABF-A6BC-0048-A302-3A7DC79A068E}">
      <dsp:nvSpPr>
        <dsp:cNvPr id="0" name=""/>
        <dsp:cNvSpPr/>
      </dsp:nvSpPr>
      <dsp:spPr>
        <a:xfrm>
          <a:off x="2563196" y="1983862"/>
          <a:ext cx="1885161" cy="44175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t>ML: 24 </a:t>
          </a:r>
          <a:r>
            <a:rPr lang="en-US" sz="1200" kern="1200" dirty="0">
              <a:latin typeface="Arial"/>
            </a:rPr>
            <a:t>-&gt; 16 models</a:t>
          </a:r>
          <a:endParaRPr lang="en-US" sz="1200" kern="1200" dirty="0"/>
        </a:p>
      </dsp:txBody>
      <dsp:txXfrm>
        <a:off x="2576135" y="1996801"/>
        <a:ext cx="1859283" cy="415878"/>
      </dsp:txXfrm>
    </dsp:sp>
    <dsp:sp modelId="{C8F51BE2-E187-114C-8960-BA98C6F0E2B7}">
      <dsp:nvSpPr>
        <dsp:cNvPr id="0" name=""/>
        <dsp:cNvSpPr/>
      </dsp:nvSpPr>
      <dsp:spPr>
        <a:xfrm>
          <a:off x="4663825" y="328631"/>
          <a:ext cx="1762489" cy="652988"/>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Prediction Analyst</a:t>
          </a:r>
        </a:p>
      </dsp:txBody>
      <dsp:txXfrm>
        <a:off x="4682950" y="347756"/>
        <a:ext cx="1724239" cy="614738"/>
      </dsp:txXfrm>
    </dsp:sp>
    <dsp:sp modelId="{62E7F5BB-FF99-B845-A067-EE4FDA32F8AB}">
      <dsp:nvSpPr>
        <dsp:cNvPr id="0" name=""/>
        <dsp:cNvSpPr/>
      </dsp:nvSpPr>
      <dsp:spPr>
        <a:xfrm>
          <a:off x="4840074" y="981620"/>
          <a:ext cx="176248" cy="566173"/>
        </a:xfrm>
        <a:custGeom>
          <a:avLst/>
          <a:gdLst/>
          <a:ahLst/>
          <a:cxnLst/>
          <a:rect l="0" t="0" r="0" b="0"/>
          <a:pathLst>
            <a:path>
              <a:moveTo>
                <a:pt x="0" y="0"/>
              </a:moveTo>
              <a:lnTo>
                <a:pt x="0" y="566173"/>
              </a:lnTo>
              <a:lnTo>
                <a:pt x="176248" y="56617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65C8B6D-8944-8547-ADD4-17A66165BB80}">
      <dsp:nvSpPr>
        <dsp:cNvPr id="0" name=""/>
        <dsp:cNvSpPr/>
      </dsp:nvSpPr>
      <dsp:spPr>
        <a:xfrm>
          <a:off x="5016323" y="1219784"/>
          <a:ext cx="1525133" cy="656017"/>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Crime Classification</a:t>
          </a:r>
        </a:p>
      </dsp:txBody>
      <dsp:txXfrm>
        <a:off x="5035537" y="1238998"/>
        <a:ext cx="1486705" cy="617589"/>
      </dsp:txXfrm>
    </dsp:sp>
    <dsp:sp modelId="{C49E25EC-3F6B-1B45-8C6B-3B20BFE179F2}">
      <dsp:nvSpPr>
        <dsp:cNvPr id="0" name=""/>
        <dsp:cNvSpPr/>
      </dsp:nvSpPr>
      <dsp:spPr>
        <a:xfrm>
          <a:off x="4840074" y="981620"/>
          <a:ext cx="176248" cy="1476107"/>
        </a:xfrm>
        <a:custGeom>
          <a:avLst/>
          <a:gdLst/>
          <a:ahLst/>
          <a:cxnLst/>
          <a:rect l="0" t="0" r="0" b="0"/>
          <a:pathLst>
            <a:path>
              <a:moveTo>
                <a:pt x="0" y="0"/>
              </a:moveTo>
              <a:lnTo>
                <a:pt x="0" y="1476107"/>
              </a:lnTo>
              <a:lnTo>
                <a:pt x="176248" y="147610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C487CC-87FE-4D49-B70E-AA9680D0EFA0}">
      <dsp:nvSpPr>
        <dsp:cNvPr id="0" name=""/>
        <dsp:cNvSpPr/>
      </dsp:nvSpPr>
      <dsp:spPr>
        <a:xfrm>
          <a:off x="5016323" y="2113966"/>
          <a:ext cx="1511308" cy="687522"/>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t>Crime Occurrences</a:t>
          </a:r>
        </a:p>
      </dsp:txBody>
      <dsp:txXfrm>
        <a:off x="5036460" y="2134103"/>
        <a:ext cx="1471034" cy="647248"/>
      </dsp:txXfrm>
    </dsp:sp>
    <dsp:sp modelId="{90D74761-53AA-D945-ADF6-971BEE6F070D}">
      <dsp:nvSpPr>
        <dsp:cNvPr id="0" name=""/>
        <dsp:cNvSpPr/>
      </dsp:nvSpPr>
      <dsp:spPr>
        <a:xfrm>
          <a:off x="6902643" y="328631"/>
          <a:ext cx="1703387" cy="649682"/>
        </a:xfrm>
        <a:prstGeom prst="roundRect">
          <a:avLst>
            <a:gd name="adj" fmla="val 10000"/>
          </a:avLst>
        </a:prstGeom>
        <a:solidFill>
          <a:schemeClr val="accent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Arial"/>
            </a:rPr>
            <a:t>Tuning Results</a:t>
          </a:r>
          <a:endParaRPr lang="en-US" sz="1200" kern="1200" dirty="0"/>
        </a:p>
      </dsp:txBody>
      <dsp:txXfrm>
        <a:off x="6921672" y="347660"/>
        <a:ext cx="1665329" cy="611624"/>
      </dsp:txXfrm>
    </dsp:sp>
    <dsp:sp modelId="{7EF416E5-CAF3-3D4E-9934-64AC8EAA9D78}">
      <dsp:nvSpPr>
        <dsp:cNvPr id="0" name=""/>
        <dsp:cNvSpPr/>
      </dsp:nvSpPr>
      <dsp:spPr>
        <a:xfrm>
          <a:off x="7072982" y="978314"/>
          <a:ext cx="170338" cy="574184"/>
        </a:xfrm>
        <a:custGeom>
          <a:avLst/>
          <a:gdLst/>
          <a:ahLst/>
          <a:cxnLst/>
          <a:rect l="0" t="0" r="0" b="0"/>
          <a:pathLst>
            <a:path>
              <a:moveTo>
                <a:pt x="0" y="0"/>
              </a:moveTo>
              <a:lnTo>
                <a:pt x="0" y="574184"/>
              </a:lnTo>
              <a:lnTo>
                <a:pt x="170338" y="574184"/>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0B4F8DF-20F9-214C-8891-B7CDDE50A709}">
      <dsp:nvSpPr>
        <dsp:cNvPr id="0" name=""/>
        <dsp:cNvSpPr/>
      </dsp:nvSpPr>
      <dsp:spPr>
        <a:xfrm>
          <a:off x="7243321" y="1216478"/>
          <a:ext cx="1524249" cy="672041"/>
        </a:xfrm>
        <a:prstGeom prst="roundRect">
          <a:avLst>
            <a:gd name="adj" fmla="val 10000"/>
          </a:avLst>
        </a:prstGeom>
        <a:solidFill>
          <a:schemeClr val="bg1"/>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rtl="0">
            <a:lnSpc>
              <a:spcPct val="90000"/>
            </a:lnSpc>
            <a:spcBef>
              <a:spcPct val="0"/>
            </a:spcBef>
            <a:spcAft>
              <a:spcPct val="35000"/>
            </a:spcAft>
            <a:buNone/>
          </a:pPr>
          <a:r>
            <a:rPr lang="en-US" sz="1200" kern="1200" dirty="0">
              <a:latin typeface="Arial"/>
            </a:rPr>
            <a:t>60 models</a:t>
          </a:r>
          <a:endParaRPr lang="en-US" sz="1200" kern="1200" dirty="0"/>
        </a:p>
      </dsp:txBody>
      <dsp:txXfrm>
        <a:off x="7263004" y="1236161"/>
        <a:ext cx="1484883" cy="632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554423-9374-A14E-8853-5BE78CB52D0D}">
      <dsp:nvSpPr>
        <dsp:cNvPr id="0" name=""/>
        <dsp:cNvSpPr/>
      </dsp:nvSpPr>
      <dsp:spPr>
        <a:xfrm>
          <a:off x="280668" y="0"/>
          <a:ext cx="1119553" cy="815689"/>
        </a:xfrm>
        <a:prstGeom prst="rightArrow">
          <a:avLst>
            <a:gd name="adj1" fmla="val 70000"/>
            <a:gd name="adj2" fmla="val 50000"/>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0" lvl="0" indent="0" algn="ctr" defTabSz="444500">
            <a:lnSpc>
              <a:spcPct val="90000"/>
            </a:lnSpc>
            <a:spcBef>
              <a:spcPct val="0"/>
            </a:spcBef>
            <a:spcAft>
              <a:spcPct val="35000"/>
            </a:spcAft>
            <a:buNone/>
          </a:pPr>
          <a:r>
            <a:rPr lang="en-US" sz="1000" kern="1200"/>
            <a:t>Introduction</a:t>
          </a:r>
        </a:p>
      </dsp:txBody>
      <dsp:txXfrm>
        <a:off x="560556" y="122353"/>
        <a:ext cx="554174" cy="570983"/>
      </dsp:txXfrm>
    </dsp:sp>
    <dsp:sp modelId="{13312176-1768-8241-B347-ECDEED264FF7}">
      <dsp:nvSpPr>
        <dsp:cNvPr id="0" name=""/>
        <dsp:cNvSpPr/>
      </dsp:nvSpPr>
      <dsp:spPr>
        <a:xfrm>
          <a:off x="0" y="175569"/>
          <a:ext cx="466574" cy="466574"/>
        </a:xfrm>
        <a:prstGeom prst="ellipse">
          <a:avLst/>
        </a:prstGeom>
        <a:solidFill>
          <a:schemeClr val="accent3">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1</a:t>
          </a:r>
        </a:p>
      </dsp:txBody>
      <dsp:txXfrm>
        <a:off x="68328" y="243897"/>
        <a:ext cx="329918" cy="329918"/>
      </dsp:txXfrm>
    </dsp:sp>
    <dsp:sp modelId="{1DCA633C-0724-324D-A8D7-CACDB9AE6562}">
      <dsp:nvSpPr>
        <dsp:cNvPr id="0" name=""/>
        <dsp:cNvSpPr/>
      </dsp:nvSpPr>
      <dsp:spPr>
        <a:xfrm>
          <a:off x="1687338" y="0"/>
          <a:ext cx="1370337" cy="815689"/>
        </a:xfrm>
        <a:prstGeom prst="rightArrow">
          <a:avLst>
            <a:gd name="adj1" fmla="val 70000"/>
            <a:gd name="adj2" fmla="val 50000"/>
          </a:avLst>
        </a:prstGeom>
        <a:solidFill>
          <a:schemeClr val="accent3">
            <a:tint val="40000"/>
            <a:alpha val="90000"/>
            <a:hueOff val="1014570"/>
            <a:satOff val="50000"/>
            <a:lumOff val="890"/>
            <a:alphaOff val="0"/>
          </a:schemeClr>
        </a:solidFill>
        <a:ln w="9525" cap="flat" cmpd="sng" algn="ctr">
          <a:solidFill>
            <a:schemeClr val="accent3">
              <a:tint val="40000"/>
              <a:alpha val="90000"/>
              <a:hueOff val="1014570"/>
              <a:satOff val="50000"/>
              <a:lumOff val="89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0" lvl="0" indent="0" algn="ctr" defTabSz="444500">
            <a:lnSpc>
              <a:spcPct val="90000"/>
            </a:lnSpc>
            <a:spcBef>
              <a:spcPct val="0"/>
            </a:spcBef>
            <a:spcAft>
              <a:spcPct val="35000"/>
            </a:spcAft>
            <a:buNone/>
          </a:pPr>
          <a:r>
            <a:rPr lang="en-US" sz="1000" kern="1200"/>
            <a:t>Literature Reviews</a:t>
          </a:r>
        </a:p>
      </dsp:txBody>
      <dsp:txXfrm>
        <a:off x="2029922" y="122353"/>
        <a:ext cx="742262" cy="570983"/>
      </dsp:txXfrm>
    </dsp:sp>
    <dsp:sp modelId="{9ACC2D69-EDA2-3545-A7D3-0E822F73016C}">
      <dsp:nvSpPr>
        <dsp:cNvPr id="0" name=""/>
        <dsp:cNvSpPr/>
      </dsp:nvSpPr>
      <dsp:spPr>
        <a:xfrm>
          <a:off x="1440660" y="171683"/>
          <a:ext cx="466574" cy="466574"/>
        </a:xfrm>
        <a:prstGeom prst="ellipse">
          <a:avLst/>
        </a:prstGeom>
        <a:solidFill>
          <a:schemeClr val="accent3">
            <a:hueOff val="1355300"/>
            <a:satOff val="50000"/>
            <a:lumOff val="-7353"/>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2</a:t>
          </a:r>
        </a:p>
      </dsp:txBody>
      <dsp:txXfrm>
        <a:off x="1508988" y="240011"/>
        <a:ext cx="329918" cy="329918"/>
      </dsp:txXfrm>
    </dsp:sp>
    <dsp:sp modelId="{A7F40BF4-BA35-0447-B27C-417B37059FF5}">
      <dsp:nvSpPr>
        <dsp:cNvPr id="0" name=""/>
        <dsp:cNvSpPr/>
      </dsp:nvSpPr>
      <dsp:spPr>
        <a:xfrm>
          <a:off x="3443196" y="0"/>
          <a:ext cx="1497945" cy="815689"/>
        </a:xfrm>
        <a:prstGeom prst="rightArrow">
          <a:avLst>
            <a:gd name="adj1" fmla="val 70000"/>
            <a:gd name="adj2" fmla="val 50000"/>
          </a:avLst>
        </a:prstGeom>
        <a:solidFill>
          <a:schemeClr val="accent3">
            <a:tint val="40000"/>
            <a:alpha val="90000"/>
            <a:hueOff val="2029141"/>
            <a:satOff val="100000"/>
            <a:lumOff val="1779"/>
            <a:alphaOff val="0"/>
          </a:schemeClr>
        </a:solidFill>
        <a:ln w="9525" cap="flat" cmpd="sng" algn="ctr">
          <a:solidFill>
            <a:schemeClr val="accent3">
              <a:tint val="40000"/>
              <a:alpha val="90000"/>
              <a:hueOff val="2029141"/>
              <a:satOff val="100000"/>
              <a:lumOff val="1779"/>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0" lvl="0" indent="0" algn="ctr" defTabSz="444500">
            <a:lnSpc>
              <a:spcPct val="90000"/>
            </a:lnSpc>
            <a:spcBef>
              <a:spcPct val="0"/>
            </a:spcBef>
            <a:spcAft>
              <a:spcPct val="35000"/>
            </a:spcAft>
            <a:buNone/>
          </a:pPr>
          <a:r>
            <a:rPr lang="en-US" sz="1000" kern="1200"/>
            <a:t>Methodology</a:t>
          </a:r>
        </a:p>
      </dsp:txBody>
      <dsp:txXfrm>
        <a:off x="3817682" y="122353"/>
        <a:ext cx="837968" cy="570983"/>
      </dsp:txXfrm>
    </dsp:sp>
    <dsp:sp modelId="{52015766-C043-C44C-A030-2782379E713C}">
      <dsp:nvSpPr>
        <dsp:cNvPr id="0" name=""/>
        <dsp:cNvSpPr/>
      </dsp:nvSpPr>
      <dsp:spPr>
        <a:xfrm>
          <a:off x="3135346" y="187159"/>
          <a:ext cx="466574" cy="466574"/>
        </a:xfrm>
        <a:prstGeom prst="ellipse">
          <a:avLst/>
        </a:prstGeom>
        <a:solidFill>
          <a:schemeClr val="accent3">
            <a:hueOff val="2710599"/>
            <a:satOff val="100000"/>
            <a:lumOff val="-14706"/>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a:t>3</a:t>
          </a:r>
        </a:p>
      </dsp:txBody>
      <dsp:txXfrm>
        <a:off x="3203674" y="255487"/>
        <a:ext cx="329918" cy="3299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645F98-EBFE-204B-84FA-9C207743E1C3}">
      <dsp:nvSpPr>
        <dsp:cNvPr id="0" name=""/>
        <dsp:cNvSpPr/>
      </dsp:nvSpPr>
      <dsp:spPr>
        <a:xfrm>
          <a:off x="312270" y="0"/>
          <a:ext cx="2061257" cy="1091470"/>
        </a:xfrm>
        <a:prstGeom prst="rightArrow">
          <a:avLst>
            <a:gd name="adj1" fmla="val 70000"/>
            <a:gd name="adj2" fmla="val 50000"/>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50800" tIns="12700" rIns="25400" bIns="12700" numCol="1" spcCol="1270" anchor="ctr" anchorCtr="0">
          <a:noAutofit/>
        </a:bodyPr>
        <a:lstStyle/>
        <a:p>
          <a:pPr marL="0" lvl="0" indent="0" algn="ctr" defTabSz="889000" rtl="0">
            <a:lnSpc>
              <a:spcPct val="90000"/>
            </a:lnSpc>
            <a:spcBef>
              <a:spcPct val="0"/>
            </a:spcBef>
            <a:spcAft>
              <a:spcPct val="35000"/>
            </a:spcAft>
            <a:buNone/>
          </a:pPr>
          <a:r>
            <a:rPr lang="en-US" sz="2000" kern="1200"/>
            <a:t>Results</a:t>
          </a:r>
        </a:p>
      </dsp:txBody>
      <dsp:txXfrm>
        <a:off x="827584" y="163721"/>
        <a:ext cx="1163929" cy="764029"/>
      </dsp:txXfrm>
    </dsp:sp>
    <dsp:sp modelId="{044FA299-C046-3649-9EEE-B2A69613A780}">
      <dsp:nvSpPr>
        <dsp:cNvPr id="0" name=""/>
        <dsp:cNvSpPr/>
      </dsp:nvSpPr>
      <dsp:spPr>
        <a:xfrm>
          <a:off x="0" y="245174"/>
          <a:ext cx="624320" cy="624320"/>
        </a:xfrm>
        <a:prstGeom prst="ellipse">
          <a:avLst/>
        </a:prstGeom>
        <a:solidFill>
          <a:schemeClr val="accent2"/>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t>4</a:t>
          </a:r>
        </a:p>
      </dsp:txBody>
      <dsp:txXfrm>
        <a:off x="91430" y="336604"/>
        <a:ext cx="441460" cy="4414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F84C3C-E1D6-DA4B-8D7C-8EFFF4EBF896}">
      <dsp:nvSpPr>
        <dsp:cNvPr id="0" name=""/>
        <dsp:cNvSpPr/>
      </dsp:nvSpPr>
      <dsp:spPr>
        <a:xfrm>
          <a:off x="1033149" y="0"/>
          <a:ext cx="1989585" cy="1091470"/>
        </a:xfrm>
        <a:prstGeom prst="rightArrow">
          <a:avLst>
            <a:gd name="adj1" fmla="val 70000"/>
            <a:gd name="adj2" fmla="val 50000"/>
          </a:avLst>
        </a:prstGeom>
        <a:solidFill>
          <a:schemeClr val="accent6">
            <a:alpha val="90000"/>
            <a:tint val="40000"/>
            <a:hueOff val="0"/>
            <a:satOff val="0"/>
            <a:lumOff val="0"/>
            <a:alphaOff val="0"/>
          </a:schemeClr>
        </a:solidFill>
        <a:ln w="9525" cap="flat" cmpd="sng" algn="ctr">
          <a:solidFill>
            <a:schemeClr val="accent6">
              <a:alpha val="90000"/>
              <a:tint val="40000"/>
              <a:hueOff val="0"/>
              <a:satOff val="0"/>
              <a:lumOff val="0"/>
              <a:alphaOff val="0"/>
            </a:schemeClr>
          </a:solidFill>
          <a:prstDash val="solid"/>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35560" tIns="8890" rIns="17780" bIns="8890" numCol="1" spcCol="1270" anchor="ctr" anchorCtr="0">
          <a:noAutofit/>
        </a:bodyPr>
        <a:lstStyle/>
        <a:p>
          <a:pPr marL="0" lvl="0" indent="0" algn="ctr" defTabSz="622300" rtl="0">
            <a:lnSpc>
              <a:spcPct val="90000"/>
            </a:lnSpc>
            <a:spcBef>
              <a:spcPct val="0"/>
            </a:spcBef>
            <a:spcAft>
              <a:spcPct val="35000"/>
            </a:spcAft>
            <a:buNone/>
          </a:pPr>
          <a:r>
            <a:rPr lang="en-US" sz="1400" kern="1200"/>
            <a:t>Conclusion and </a:t>
          </a:r>
        </a:p>
        <a:p>
          <a:pPr marL="0" lvl="0" indent="0" algn="ctr" defTabSz="622300" rtl="0">
            <a:lnSpc>
              <a:spcPct val="90000"/>
            </a:lnSpc>
            <a:spcBef>
              <a:spcPct val="0"/>
            </a:spcBef>
            <a:spcAft>
              <a:spcPct val="35000"/>
            </a:spcAft>
            <a:buNone/>
          </a:pPr>
          <a:r>
            <a:rPr lang="en-US" sz="1400" kern="1200"/>
            <a:t>Future works</a:t>
          </a:r>
        </a:p>
      </dsp:txBody>
      <dsp:txXfrm>
        <a:off x="1530546" y="163721"/>
        <a:ext cx="1110175" cy="764029"/>
      </dsp:txXfrm>
    </dsp:sp>
    <dsp:sp modelId="{1A90B7A3-4AE8-AF4B-B756-EE2A26B206BE}">
      <dsp:nvSpPr>
        <dsp:cNvPr id="0" name=""/>
        <dsp:cNvSpPr/>
      </dsp:nvSpPr>
      <dsp:spPr>
        <a:xfrm>
          <a:off x="681744" y="219808"/>
          <a:ext cx="624320" cy="624320"/>
        </a:xfrm>
        <a:prstGeom prst="ellipse">
          <a:avLst/>
        </a:prstGeom>
        <a:solidFill>
          <a:schemeClr val="accent6">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rtl="0">
            <a:lnSpc>
              <a:spcPct val="90000"/>
            </a:lnSpc>
            <a:spcBef>
              <a:spcPct val="0"/>
            </a:spcBef>
            <a:spcAft>
              <a:spcPct val="35000"/>
            </a:spcAft>
            <a:buNone/>
          </a:pPr>
          <a:r>
            <a:rPr lang="en-US" sz="1400" kern="1200"/>
            <a:t>5</a:t>
          </a:r>
        </a:p>
      </dsp:txBody>
      <dsp:txXfrm>
        <a:off x="773174" y="311238"/>
        <a:ext cx="441460" cy="4414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68FA15-D5F7-4A68-8B04-39450BFDBA3D}">
      <dsp:nvSpPr>
        <dsp:cNvPr id="0" name=""/>
        <dsp:cNvSpPr/>
      </dsp:nvSpPr>
      <dsp:spPr>
        <a:xfrm>
          <a:off x="470615" y="612"/>
          <a:ext cx="1860572" cy="930286"/>
        </a:xfrm>
        <a:prstGeom prst="roundRect">
          <a:avLst>
            <a:gd name="adj" fmla="val 10000"/>
          </a:avLst>
        </a:prstGeom>
        <a:solidFill>
          <a:schemeClr val="bg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4775" tIns="69850" rIns="104775" bIns="69850" numCol="1" spcCol="1270" anchor="ctr" anchorCtr="0">
          <a:noAutofit/>
        </a:bodyPr>
        <a:lstStyle/>
        <a:p>
          <a:pPr marL="0" lvl="0" indent="0" algn="ctr" defTabSz="2444750" rtl="0">
            <a:lnSpc>
              <a:spcPct val="90000"/>
            </a:lnSpc>
            <a:spcBef>
              <a:spcPct val="0"/>
            </a:spcBef>
            <a:spcAft>
              <a:spcPct val="35000"/>
            </a:spcAft>
            <a:buNone/>
          </a:pPr>
          <a:endParaRPr lang="en-US" sz="5500" kern="1200">
            <a:latin typeface="Arial"/>
          </a:endParaRPr>
        </a:p>
      </dsp:txBody>
      <dsp:txXfrm>
        <a:off x="497862" y="27859"/>
        <a:ext cx="1806078" cy="875792"/>
      </dsp:txXfrm>
    </dsp:sp>
    <dsp:sp modelId="{7B91B6AF-E073-41EE-A769-F0701A01328B}">
      <dsp:nvSpPr>
        <dsp:cNvPr id="0" name=""/>
        <dsp:cNvSpPr/>
      </dsp:nvSpPr>
      <dsp:spPr>
        <a:xfrm>
          <a:off x="656672" y="930898"/>
          <a:ext cx="186057" cy="697714"/>
        </a:xfrm>
        <a:custGeom>
          <a:avLst/>
          <a:gdLst/>
          <a:ahLst/>
          <a:cxnLst/>
          <a:rect l="0" t="0" r="0" b="0"/>
          <a:pathLst>
            <a:path>
              <a:moveTo>
                <a:pt x="0" y="0"/>
              </a:moveTo>
              <a:lnTo>
                <a:pt x="0" y="697714"/>
              </a:lnTo>
              <a:lnTo>
                <a:pt x="186057" y="697714"/>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8EA507C-5BEE-4A18-A123-9F16211E104F}">
      <dsp:nvSpPr>
        <dsp:cNvPr id="0" name=""/>
        <dsp:cNvSpPr/>
      </dsp:nvSpPr>
      <dsp:spPr>
        <a:xfrm>
          <a:off x="842730" y="1163470"/>
          <a:ext cx="1488458" cy="930286"/>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Arial"/>
            </a:rPr>
            <a:t>Conclusion</a:t>
          </a:r>
          <a:endParaRPr lang="en-US" sz="2100" kern="1200" dirty="0"/>
        </a:p>
      </dsp:txBody>
      <dsp:txXfrm>
        <a:off x="869977" y="1190717"/>
        <a:ext cx="1433964" cy="875792"/>
      </dsp:txXfrm>
    </dsp:sp>
    <dsp:sp modelId="{F00ACDB0-7917-454C-BE46-4DA881957295}">
      <dsp:nvSpPr>
        <dsp:cNvPr id="0" name=""/>
        <dsp:cNvSpPr/>
      </dsp:nvSpPr>
      <dsp:spPr>
        <a:xfrm>
          <a:off x="656672" y="930898"/>
          <a:ext cx="186057" cy="1860572"/>
        </a:xfrm>
        <a:custGeom>
          <a:avLst/>
          <a:gdLst/>
          <a:ahLst/>
          <a:cxnLst/>
          <a:rect l="0" t="0" r="0" b="0"/>
          <a:pathLst>
            <a:path>
              <a:moveTo>
                <a:pt x="0" y="0"/>
              </a:moveTo>
              <a:lnTo>
                <a:pt x="0" y="1860572"/>
              </a:lnTo>
              <a:lnTo>
                <a:pt x="186057" y="1860572"/>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281F0B-27CC-4DE9-BF08-837BC841FE8A}">
      <dsp:nvSpPr>
        <dsp:cNvPr id="0" name=""/>
        <dsp:cNvSpPr/>
      </dsp:nvSpPr>
      <dsp:spPr>
        <a:xfrm>
          <a:off x="842730" y="2326328"/>
          <a:ext cx="1488458" cy="930286"/>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005" tIns="26670" rIns="40005" bIns="26670" numCol="1" spcCol="1270" anchor="ctr" anchorCtr="0">
          <a:noAutofit/>
        </a:bodyPr>
        <a:lstStyle/>
        <a:p>
          <a:pPr marL="0" lvl="0" indent="0" algn="ctr" defTabSz="933450" rtl="0">
            <a:lnSpc>
              <a:spcPct val="90000"/>
            </a:lnSpc>
            <a:spcBef>
              <a:spcPct val="0"/>
            </a:spcBef>
            <a:spcAft>
              <a:spcPct val="35000"/>
            </a:spcAft>
            <a:buNone/>
          </a:pPr>
          <a:r>
            <a:rPr lang="en-US" sz="2100" kern="1200" dirty="0">
              <a:latin typeface="Arial"/>
            </a:rPr>
            <a:t>Future pathway</a:t>
          </a:r>
        </a:p>
      </dsp:txBody>
      <dsp:txXfrm>
        <a:off x="869977" y="2353575"/>
        <a:ext cx="1433964" cy="87579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57BEE-DAE8-4F59-889C-54448CFB691C}">
      <dsp:nvSpPr>
        <dsp:cNvPr id="0" name=""/>
        <dsp:cNvSpPr/>
      </dsp:nvSpPr>
      <dsp:spPr>
        <a:xfrm>
          <a:off x="52409" y="165"/>
          <a:ext cx="1172984" cy="586492"/>
        </a:xfrm>
        <a:prstGeom prst="roundRect">
          <a:avLst>
            <a:gd name="adj" fmla="val 10000"/>
          </a:avLst>
        </a:prstGeom>
        <a:solidFill>
          <a:schemeClr val="accent6">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en-US" sz="1400" kern="1200">
              <a:latin typeface="Arial"/>
            </a:rPr>
            <a:t>Hypothesis 1</a:t>
          </a:r>
        </a:p>
      </dsp:txBody>
      <dsp:txXfrm>
        <a:off x="69587" y="17343"/>
        <a:ext cx="1138628" cy="552136"/>
      </dsp:txXfrm>
    </dsp:sp>
    <dsp:sp modelId="{026DF935-AB7D-4244-891F-032CA2DB31DF}">
      <dsp:nvSpPr>
        <dsp:cNvPr id="0" name=""/>
        <dsp:cNvSpPr/>
      </dsp:nvSpPr>
      <dsp:spPr>
        <a:xfrm>
          <a:off x="169708" y="586657"/>
          <a:ext cx="117298" cy="439869"/>
        </a:xfrm>
        <a:custGeom>
          <a:avLst/>
          <a:gdLst/>
          <a:ahLst/>
          <a:cxnLst/>
          <a:rect l="0" t="0" r="0" b="0"/>
          <a:pathLst>
            <a:path>
              <a:moveTo>
                <a:pt x="0" y="0"/>
              </a:moveTo>
              <a:lnTo>
                <a:pt x="0" y="439869"/>
              </a:lnTo>
              <a:lnTo>
                <a:pt x="117298" y="439869"/>
              </a:lnTo>
            </a:path>
          </a:pathLst>
        </a:custGeom>
        <a:noFill/>
        <a:ln w="25400" cap="flat" cmpd="sng" algn="ctr">
          <a:solidFill>
            <a:schemeClr val="accent6">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DF86C7-4BD4-4D4B-9E8C-57815E813172}">
      <dsp:nvSpPr>
        <dsp:cNvPr id="0" name=""/>
        <dsp:cNvSpPr/>
      </dsp:nvSpPr>
      <dsp:spPr>
        <a:xfrm>
          <a:off x="287006" y="733281"/>
          <a:ext cx="938387" cy="586492"/>
        </a:xfrm>
        <a:prstGeom prst="roundRect">
          <a:avLst>
            <a:gd name="adj" fmla="val 10000"/>
          </a:avLst>
        </a:prstGeom>
        <a:solidFill>
          <a:schemeClr val="lt1">
            <a:alpha val="90000"/>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a:rPr>
            <a:t>DATE_OCC</a:t>
          </a:r>
          <a:endParaRPr lang="en-US" sz="1200" kern="1200"/>
        </a:p>
      </dsp:txBody>
      <dsp:txXfrm>
        <a:off x="304184" y="750459"/>
        <a:ext cx="904031" cy="55213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257BEE-DAE8-4F59-889C-54448CFB691C}">
      <dsp:nvSpPr>
        <dsp:cNvPr id="0" name=""/>
        <dsp:cNvSpPr/>
      </dsp:nvSpPr>
      <dsp:spPr>
        <a:xfrm>
          <a:off x="52409" y="165"/>
          <a:ext cx="1172984" cy="586492"/>
        </a:xfrm>
        <a:prstGeom prst="roundRect">
          <a:avLst>
            <a:gd name="adj" fmla="val 10000"/>
          </a:avLst>
        </a:prstGeom>
        <a:solidFill>
          <a:schemeClr val="accent6">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Arial"/>
            </a:rPr>
            <a:t>Hypothesis 2 &amp; 3</a:t>
          </a:r>
        </a:p>
      </dsp:txBody>
      <dsp:txXfrm>
        <a:off x="69587" y="17343"/>
        <a:ext cx="1138628" cy="552136"/>
      </dsp:txXfrm>
    </dsp:sp>
    <dsp:sp modelId="{026DF935-AB7D-4244-891F-032CA2DB31DF}">
      <dsp:nvSpPr>
        <dsp:cNvPr id="0" name=""/>
        <dsp:cNvSpPr/>
      </dsp:nvSpPr>
      <dsp:spPr>
        <a:xfrm>
          <a:off x="169708" y="586657"/>
          <a:ext cx="117298" cy="439869"/>
        </a:xfrm>
        <a:custGeom>
          <a:avLst/>
          <a:gdLst/>
          <a:ahLst/>
          <a:cxnLst/>
          <a:rect l="0" t="0" r="0" b="0"/>
          <a:pathLst>
            <a:path>
              <a:moveTo>
                <a:pt x="0" y="0"/>
              </a:moveTo>
              <a:lnTo>
                <a:pt x="0" y="439869"/>
              </a:lnTo>
              <a:lnTo>
                <a:pt x="117298" y="439869"/>
              </a:lnTo>
            </a:path>
          </a:pathLst>
        </a:custGeom>
        <a:noFill/>
        <a:ln w="25400" cap="flat" cmpd="sng" algn="ctr">
          <a:solidFill>
            <a:schemeClr val="accent6">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DF86C7-4BD4-4D4B-9E8C-57815E813172}">
      <dsp:nvSpPr>
        <dsp:cNvPr id="0" name=""/>
        <dsp:cNvSpPr/>
      </dsp:nvSpPr>
      <dsp:spPr>
        <a:xfrm>
          <a:off x="287006" y="733281"/>
          <a:ext cx="938387" cy="586492"/>
        </a:xfrm>
        <a:prstGeom prst="roundRect">
          <a:avLst>
            <a:gd name="adj" fmla="val 10000"/>
          </a:avLst>
        </a:prstGeom>
        <a:solidFill>
          <a:schemeClr val="lt1">
            <a:alpha val="90000"/>
            <a:hueOff val="0"/>
            <a:satOff val="0"/>
            <a:lumOff val="0"/>
            <a:alphaOff val="0"/>
          </a:schemeClr>
        </a:solidFill>
        <a:ln w="25400" cap="flat" cmpd="sng" algn="ctr">
          <a:solidFill>
            <a:schemeClr val="accent6">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latin typeface="Arial"/>
            </a:rPr>
            <a:t>Crime_Category</a:t>
          </a:r>
          <a:endParaRPr lang="en-US" sz="900" kern="1200"/>
        </a:p>
      </dsp:txBody>
      <dsp:txXfrm>
        <a:off x="304184" y="750459"/>
        <a:ext cx="904031" cy="5521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93D77F-E2D1-4013-9FF4-E021129B79B8}">
      <dsp:nvSpPr>
        <dsp:cNvPr id="0" name=""/>
        <dsp:cNvSpPr/>
      </dsp:nvSpPr>
      <dsp:spPr>
        <a:xfrm>
          <a:off x="3038" y="392505"/>
          <a:ext cx="1768692" cy="707477"/>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b="1" kern="1200"/>
            <a:t>Model </a:t>
          </a:r>
          <a:r>
            <a:rPr lang="en-US" sz="1000" b="1" kern="1200">
              <a:latin typeface="Arial"/>
            </a:rPr>
            <a:t>1 -  All</a:t>
          </a:r>
          <a:r>
            <a:rPr lang="en-US" sz="1000" b="1" kern="1200"/>
            <a:t> relevant predictors</a:t>
          </a:r>
          <a:endParaRPr lang="en-US" sz="1000" b="1" kern="1200">
            <a:latin typeface="Arial"/>
          </a:endParaRPr>
        </a:p>
      </dsp:txBody>
      <dsp:txXfrm>
        <a:off x="356777" y="392505"/>
        <a:ext cx="1061215" cy="707477"/>
      </dsp:txXfrm>
    </dsp:sp>
    <dsp:sp modelId="{1AA18E1B-3954-4FA4-A906-7C253757E869}">
      <dsp:nvSpPr>
        <dsp:cNvPr id="0" name=""/>
        <dsp:cNvSpPr/>
      </dsp:nvSpPr>
      <dsp:spPr>
        <a:xfrm>
          <a:off x="1594861" y="392505"/>
          <a:ext cx="1768692" cy="707477"/>
        </a:xfrm>
        <a:prstGeom prst="chevron">
          <a:avLst/>
        </a:prstGeom>
        <a:solidFill>
          <a:schemeClr val="accent5">
            <a:hueOff val="-2252848"/>
            <a:satOff val="-5806"/>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b="1" kern="1200"/>
            <a:t>Model 2</a:t>
          </a:r>
          <a:r>
            <a:rPr lang="en-US" sz="1000" b="1" kern="1200">
              <a:latin typeface="Arial"/>
            </a:rPr>
            <a:t> - </a:t>
          </a:r>
          <a:r>
            <a:rPr lang="en-US" sz="1000" b="1" kern="1200"/>
            <a:t>Without weather features</a:t>
          </a:r>
          <a:endParaRPr lang="en-US" sz="1000" b="1" kern="1200">
            <a:latin typeface="Arial"/>
          </a:endParaRPr>
        </a:p>
      </dsp:txBody>
      <dsp:txXfrm>
        <a:off x="1948600" y="392505"/>
        <a:ext cx="1061215" cy="707477"/>
      </dsp:txXfrm>
    </dsp:sp>
    <dsp:sp modelId="{3BD1A4FF-4512-4900-92E6-03AF073A6077}">
      <dsp:nvSpPr>
        <dsp:cNvPr id="0" name=""/>
        <dsp:cNvSpPr/>
      </dsp:nvSpPr>
      <dsp:spPr>
        <a:xfrm>
          <a:off x="3186685" y="392505"/>
          <a:ext cx="1768692" cy="707477"/>
        </a:xfrm>
        <a:prstGeom prst="chevron">
          <a:avLst/>
        </a:prstGeom>
        <a:solidFill>
          <a:schemeClr val="accent5">
            <a:hueOff val="-4505695"/>
            <a:satOff val="-11613"/>
            <a:lumOff val="-78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rtl="0">
            <a:lnSpc>
              <a:spcPct val="90000"/>
            </a:lnSpc>
            <a:spcBef>
              <a:spcPct val="0"/>
            </a:spcBef>
            <a:spcAft>
              <a:spcPct val="35000"/>
            </a:spcAft>
            <a:buNone/>
          </a:pPr>
          <a:r>
            <a:rPr lang="en-US" sz="1000" b="1" kern="1200"/>
            <a:t>Model 3</a:t>
          </a:r>
          <a:r>
            <a:rPr lang="en-US" sz="1000" b="1" kern="1200">
              <a:latin typeface="Arial"/>
            </a:rPr>
            <a:t> - </a:t>
          </a:r>
          <a:r>
            <a:rPr lang="en-US" sz="1000" b="1" kern="1200"/>
            <a:t>Without victim demographics</a:t>
          </a:r>
          <a:endParaRPr lang="en-US" sz="1000" b="1" kern="1200">
            <a:latin typeface="Arial"/>
          </a:endParaRPr>
        </a:p>
      </dsp:txBody>
      <dsp:txXfrm>
        <a:off x="3540424" y="392505"/>
        <a:ext cx="1061215" cy="707477"/>
      </dsp:txXfrm>
    </dsp:sp>
    <dsp:sp modelId="{2746CC59-194A-46C7-8139-45FD08D45200}">
      <dsp:nvSpPr>
        <dsp:cNvPr id="0" name=""/>
        <dsp:cNvSpPr/>
      </dsp:nvSpPr>
      <dsp:spPr>
        <a:xfrm>
          <a:off x="4778508" y="392505"/>
          <a:ext cx="1768692" cy="707477"/>
        </a:xfrm>
        <a:prstGeom prst="chevron">
          <a:avLst/>
        </a:prstGeom>
        <a:solidFill>
          <a:schemeClr val="accent5">
            <a:hueOff val="-6758543"/>
            <a:satOff val="-17419"/>
            <a:lumOff val="-1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a:t>Model 4 – Without weather and victim demographics</a:t>
          </a:r>
        </a:p>
      </dsp:txBody>
      <dsp:txXfrm>
        <a:off x="5132247" y="392505"/>
        <a:ext cx="1061215" cy="70747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DB0F31-367D-4AE5-AA89-2A1358E8F5E6}">
      <dsp:nvSpPr>
        <dsp:cNvPr id="0" name=""/>
        <dsp:cNvSpPr/>
      </dsp:nvSpPr>
      <dsp:spPr>
        <a:xfrm>
          <a:off x="1986593" y="1894"/>
          <a:ext cx="1217937" cy="60896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19050" rIns="28575" bIns="19050" numCol="1" spcCol="1270" anchor="ctr" anchorCtr="0">
          <a:noAutofit/>
        </a:bodyPr>
        <a:lstStyle/>
        <a:p>
          <a:pPr marL="0" lvl="0" indent="0" algn="ctr" defTabSz="666750" rtl="0">
            <a:lnSpc>
              <a:spcPct val="90000"/>
            </a:lnSpc>
            <a:spcBef>
              <a:spcPct val="0"/>
            </a:spcBef>
            <a:spcAft>
              <a:spcPct val="35000"/>
            </a:spcAft>
            <a:buNone/>
          </a:pPr>
          <a:r>
            <a:rPr lang="en-US" sz="1500" kern="1200">
              <a:latin typeface="Arial"/>
            </a:rPr>
            <a:t>Tuning all models with:</a:t>
          </a:r>
          <a:endParaRPr lang="en-US" sz="1500" kern="1200"/>
        </a:p>
      </dsp:txBody>
      <dsp:txXfrm>
        <a:off x="2004429" y="19730"/>
        <a:ext cx="1182265" cy="573296"/>
      </dsp:txXfrm>
    </dsp:sp>
    <dsp:sp modelId="{28485776-F019-477E-B107-40A6DBA4ED5D}">
      <dsp:nvSpPr>
        <dsp:cNvPr id="0" name=""/>
        <dsp:cNvSpPr/>
      </dsp:nvSpPr>
      <dsp:spPr>
        <a:xfrm>
          <a:off x="2108387" y="610862"/>
          <a:ext cx="121793" cy="456726"/>
        </a:xfrm>
        <a:custGeom>
          <a:avLst/>
          <a:gdLst/>
          <a:ahLst/>
          <a:cxnLst/>
          <a:rect l="0" t="0" r="0" b="0"/>
          <a:pathLst>
            <a:path>
              <a:moveTo>
                <a:pt x="0" y="0"/>
              </a:moveTo>
              <a:lnTo>
                <a:pt x="0" y="456726"/>
              </a:lnTo>
              <a:lnTo>
                <a:pt x="121793" y="456726"/>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1FDE79-C0BE-456A-9E74-612C91CA0455}">
      <dsp:nvSpPr>
        <dsp:cNvPr id="0" name=""/>
        <dsp:cNvSpPr/>
      </dsp:nvSpPr>
      <dsp:spPr>
        <a:xfrm>
          <a:off x="2230181" y="763104"/>
          <a:ext cx="974349" cy="60896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a:lnSpc>
              <a:spcPct val="90000"/>
            </a:lnSpc>
            <a:spcBef>
              <a:spcPct val="0"/>
            </a:spcBef>
            <a:spcAft>
              <a:spcPct val="35000"/>
            </a:spcAft>
            <a:buNone/>
          </a:pPr>
          <a:r>
            <a:rPr lang="en-US" sz="900" kern="1200">
              <a:latin typeface="Arial"/>
            </a:rPr>
            <a:t>Hyperparameters</a:t>
          </a:r>
          <a:endParaRPr lang="en-US" sz="900" kern="1200"/>
        </a:p>
      </dsp:txBody>
      <dsp:txXfrm>
        <a:off x="2248017" y="780940"/>
        <a:ext cx="938677" cy="573296"/>
      </dsp:txXfrm>
    </dsp:sp>
    <dsp:sp modelId="{7158E31C-2585-430A-89A7-A5F30000C94A}">
      <dsp:nvSpPr>
        <dsp:cNvPr id="0" name=""/>
        <dsp:cNvSpPr/>
      </dsp:nvSpPr>
      <dsp:spPr>
        <a:xfrm>
          <a:off x="2108387" y="610862"/>
          <a:ext cx="121793" cy="1217937"/>
        </a:xfrm>
        <a:custGeom>
          <a:avLst/>
          <a:gdLst/>
          <a:ahLst/>
          <a:cxnLst/>
          <a:rect l="0" t="0" r="0" b="0"/>
          <a:pathLst>
            <a:path>
              <a:moveTo>
                <a:pt x="0" y="0"/>
              </a:moveTo>
              <a:lnTo>
                <a:pt x="0" y="1217937"/>
              </a:lnTo>
              <a:lnTo>
                <a:pt x="121793" y="1217937"/>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613523-E9CE-4988-AA05-62A21F00D1F2}">
      <dsp:nvSpPr>
        <dsp:cNvPr id="0" name=""/>
        <dsp:cNvSpPr/>
      </dsp:nvSpPr>
      <dsp:spPr>
        <a:xfrm>
          <a:off x="2230181" y="1524315"/>
          <a:ext cx="974349" cy="60896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2252848"/>
              <a:satOff val="-5806"/>
              <a:lumOff val="-392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a:latin typeface="Arial"/>
            </a:rPr>
            <a:t>Add feature</a:t>
          </a:r>
        </a:p>
      </dsp:txBody>
      <dsp:txXfrm>
        <a:off x="2248017" y="1542151"/>
        <a:ext cx="938677" cy="573296"/>
      </dsp:txXfrm>
    </dsp:sp>
    <dsp:sp modelId="{5AF92BA9-9587-40EF-ADED-FDC1C626FC5A}">
      <dsp:nvSpPr>
        <dsp:cNvPr id="0" name=""/>
        <dsp:cNvSpPr/>
      </dsp:nvSpPr>
      <dsp:spPr>
        <a:xfrm>
          <a:off x="2108387" y="610862"/>
          <a:ext cx="121793" cy="1979148"/>
        </a:xfrm>
        <a:custGeom>
          <a:avLst/>
          <a:gdLst/>
          <a:ahLst/>
          <a:cxnLst/>
          <a:rect l="0" t="0" r="0" b="0"/>
          <a:pathLst>
            <a:path>
              <a:moveTo>
                <a:pt x="0" y="0"/>
              </a:moveTo>
              <a:lnTo>
                <a:pt x="0" y="1979148"/>
              </a:lnTo>
              <a:lnTo>
                <a:pt x="121793" y="1979148"/>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C71FAE-9F54-4BA9-B4AA-DF52C4D70FD7}">
      <dsp:nvSpPr>
        <dsp:cNvPr id="0" name=""/>
        <dsp:cNvSpPr/>
      </dsp:nvSpPr>
      <dsp:spPr>
        <a:xfrm>
          <a:off x="2230181" y="2285526"/>
          <a:ext cx="974349" cy="60896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4505695"/>
              <a:satOff val="-11613"/>
              <a:lumOff val="-78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a:latin typeface="Arial"/>
            </a:rPr>
            <a:t>Parameter higher</a:t>
          </a:r>
          <a:endParaRPr lang="en-US" sz="900" kern="1200"/>
        </a:p>
      </dsp:txBody>
      <dsp:txXfrm>
        <a:off x="2248017" y="2303362"/>
        <a:ext cx="938677" cy="573296"/>
      </dsp:txXfrm>
    </dsp:sp>
    <dsp:sp modelId="{73095DBF-1DD3-4C44-9D60-6D5939C87D03}">
      <dsp:nvSpPr>
        <dsp:cNvPr id="0" name=""/>
        <dsp:cNvSpPr/>
      </dsp:nvSpPr>
      <dsp:spPr>
        <a:xfrm>
          <a:off x="2108387" y="610862"/>
          <a:ext cx="121793" cy="2740358"/>
        </a:xfrm>
        <a:custGeom>
          <a:avLst/>
          <a:gdLst/>
          <a:ahLst/>
          <a:cxnLst/>
          <a:rect l="0" t="0" r="0" b="0"/>
          <a:pathLst>
            <a:path>
              <a:moveTo>
                <a:pt x="0" y="0"/>
              </a:moveTo>
              <a:lnTo>
                <a:pt x="0" y="2740358"/>
              </a:lnTo>
              <a:lnTo>
                <a:pt x="121793" y="2740358"/>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253488-7F78-45E3-9CC2-26FC7D6D3A9F}">
      <dsp:nvSpPr>
        <dsp:cNvPr id="0" name=""/>
        <dsp:cNvSpPr/>
      </dsp:nvSpPr>
      <dsp:spPr>
        <a:xfrm>
          <a:off x="2230181" y="3046737"/>
          <a:ext cx="974349" cy="60896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6758543"/>
              <a:satOff val="-17419"/>
              <a:lumOff val="-117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 tIns="11430" rIns="17145" bIns="11430" numCol="1" spcCol="1270" anchor="ctr" anchorCtr="0">
          <a:noAutofit/>
        </a:bodyPr>
        <a:lstStyle/>
        <a:p>
          <a:pPr marL="0" lvl="0" indent="0" algn="ctr" defTabSz="400050" rtl="0">
            <a:lnSpc>
              <a:spcPct val="90000"/>
            </a:lnSpc>
            <a:spcBef>
              <a:spcPct val="0"/>
            </a:spcBef>
            <a:spcAft>
              <a:spcPct val="35000"/>
            </a:spcAft>
            <a:buNone/>
          </a:pPr>
          <a:r>
            <a:rPr lang="en-US" sz="900" kern="1200">
              <a:solidFill>
                <a:srgbClr val="444444"/>
              </a:solidFill>
              <a:latin typeface="Arial"/>
            </a:rPr>
            <a:t>Parameter lower</a:t>
          </a:r>
        </a:p>
      </dsp:txBody>
      <dsp:txXfrm>
        <a:off x="2248017" y="3064573"/>
        <a:ext cx="938677" cy="57329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rimegrade.org/safest-places-in-los-angeles-county-ca/"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b05b165930_0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2b05b165930_0_2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dirty="0">
                <a:latin typeface="+mn-lt"/>
              </a:rPr>
              <a:t>===== Script:</a:t>
            </a:r>
            <a:endParaRPr dirty="0">
              <a:latin typeface="+mn-lt"/>
            </a:endParaRPr>
          </a:p>
          <a:p>
            <a:pPr marL="0" lvl="0" indent="0" algn="l" rtl="0">
              <a:lnSpc>
                <a:spcPct val="100000"/>
              </a:lnSpc>
              <a:spcBef>
                <a:spcPts val="0"/>
              </a:spcBef>
              <a:spcAft>
                <a:spcPts val="0"/>
              </a:spcAft>
              <a:buClr>
                <a:schemeClr val="dk1"/>
              </a:buClr>
              <a:buSzPts val="1100"/>
              <a:buFont typeface="Arial"/>
              <a:buNone/>
            </a:pPr>
            <a:r>
              <a:rPr lang="en-US" dirty="0">
                <a:latin typeface="+mn-lt"/>
              </a:rPr>
              <a:t>Welcome everyone!</a:t>
            </a:r>
          </a:p>
          <a:p>
            <a:pPr marL="0" lvl="0" indent="0" algn="l" rtl="0">
              <a:lnSpc>
                <a:spcPct val="100000"/>
              </a:lnSpc>
              <a:spcBef>
                <a:spcPts val="0"/>
              </a:spcBef>
              <a:spcAft>
                <a:spcPts val="0"/>
              </a:spcAft>
              <a:buClr>
                <a:schemeClr val="dk1"/>
              </a:buClr>
              <a:buSzPts val="1100"/>
              <a:buFont typeface="Arial"/>
              <a:buNone/>
            </a:pPr>
            <a:endParaRPr lang="en-US" dirty="0">
              <a:latin typeface="+mn-lt"/>
            </a:endParaRPr>
          </a:p>
          <a:p>
            <a:pPr marL="0" lvl="0" indent="0" algn="l" rtl="0">
              <a:lnSpc>
                <a:spcPct val="100000"/>
              </a:lnSpc>
              <a:spcBef>
                <a:spcPts val="0"/>
              </a:spcBef>
              <a:spcAft>
                <a:spcPts val="0"/>
              </a:spcAft>
              <a:buClr>
                <a:schemeClr val="dk1"/>
              </a:buClr>
              <a:buSzPts val="1100"/>
              <a:buFont typeface="Arial"/>
              <a:buNone/>
            </a:pPr>
            <a:r>
              <a:rPr lang="en-US" dirty="0">
                <a:latin typeface="+mn-lt"/>
              </a:rPr>
              <a:t>We are Team “</a:t>
            </a:r>
            <a:r>
              <a:rPr lang="en-US" dirty="0" err="1">
                <a:latin typeface="+mn-lt"/>
              </a:rPr>
              <a:t>TriForce</a:t>
            </a:r>
            <a:r>
              <a:rPr lang="en-US" dirty="0">
                <a:latin typeface="+mn-lt"/>
              </a:rPr>
              <a:t> Analytica”. We are Elijah, </a:t>
            </a:r>
            <a:r>
              <a:rPr lang="en-US" dirty="0" err="1">
                <a:latin typeface="+mn-lt"/>
              </a:rPr>
              <a:t>Hengly</a:t>
            </a:r>
            <a:r>
              <a:rPr lang="en-US" dirty="0">
                <a:latin typeface="+mn-lt"/>
              </a:rPr>
              <a:t>, and Magnus, students in the Master's Degree in Data Science program.</a:t>
            </a:r>
          </a:p>
          <a:p>
            <a:pPr marL="0" lvl="0" indent="0" algn="l" rtl="0">
              <a:lnSpc>
                <a:spcPct val="100000"/>
              </a:lnSpc>
              <a:spcBef>
                <a:spcPts val="0"/>
              </a:spcBef>
              <a:spcAft>
                <a:spcPts val="0"/>
              </a:spcAft>
              <a:buClr>
                <a:schemeClr val="dk1"/>
              </a:buClr>
              <a:buSzPts val="1100"/>
              <a:buFont typeface="Arial"/>
              <a:buNone/>
            </a:pPr>
            <a:r>
              <a:rPr lang="en-US" dirty="0">
                <a:latin typeface="+mn-lt"/>
              </a:rPr>
              <a:t>Our logo is on the edge left corner.</a:t>
            </a:r>
            <a:endParaRPr dirty="0">
              <a:latin typeface="+mn-lt"/>
            </a:endParaRPr>
          </a:p>
          <a:p>
            <a:pPr marL="0" lvl="0" indent="0" algn="l" rtl="0">
              <a:lnSpc>
                <a:spcPct val="100000"/>
              </a:lnSpc>
              <a:spcBef>
                <a:spcPts val="0"/>
              </a:spcBef>
              <a:spcAft>
                <a:spcPts val="0"/>
              </a:spcAft>
              <a:buClr>
                <a:schemeClr val="dk1"/>
              </a:buClr>
              <a:buSzPts val="1100"/>
              <a:buFont typeface="Arial"/>
              <a:buNone/>
            </a:pPr>
            <a:endParaRPr dirty="0">
              <a:latin typeface="+mn-lt"/>
            </a:endParaRPr>
          </a:p>
          <a:p>
            <a:pPr marL="0" lvl="0" indent="0" algn="l" rtl="0">
              <a:lnSpc>
                <a:spcPct val="100000"/>
              </a:lnSpc>
              <a:spcBef>
                <a:spcPts val="0"/>
              </a:spcBef>
              <a:spcAft>
                <a:spcPts val="0"/>
              </a:spcAft>
              <a:buClr>
                <a:schemeClr val="dk1"/>
              </a:buClr>
              <a:buSzPts val="1100"/>
              <a:buFont typeface="Arial"/>
              <a:buNone/>
            </a:pPr>
            <a:r>
              <a:rPr lang="en-US" dirty="0">
                <a:latin typeface="+mn-lt"/>
              </a:rPr>
              <a:t>Our project title is: Leveraging Machine Learning for Advanced Crime Prediction in Los Angeles.</a:t>
            </a:r>
          </a:p>
          <a:p>
            <a:pPr marL="0" indent="0"/>
            <a:r>
              <a:rPr lang="en-US" b="0" i="0" u="none" strike="noStrike" dirty="0">
                <a:solidFill>
                  <a:srgbClr val="000000"/>
                </a:solidFill>
                <a:effectLst/>
                <a:latin typeface="Arial" panose="020B0604020202020204" pitchFamily="34" charset="0"/>
              </a:rPr>
              <a:t>Today, we are presenting Chapter 4 the Results with tuning, and Chapter 5 conclusion and future work.</a:t>
            </a:r>
            <a:r>
              <a:rPr lang="en-US" b="0" i="0" dirty="0">
                <a:solidFill>
                  <a:srgbClr val="000000"/>
                </a:solidFill>
                <a:effectLst/>
                <a:latin typeface="Arial" panose="020B0604020202020204" pitchFamily="34" charset="0"/>
              </a:rPr>
              <a:t>​</a:t>
            </a:r>
          </a:p>
          <a:p>
            <a:pPr marL="0" indent="0"/>
            <a:endParaRPr lang="en-US" dirty="0">
              <a:latin typeface="+mn-lt"/>
            </a:endParaRPr>
          </a:p>
          <a:p>
            <a:pPr marL="0" lvl="0" indent="0" algn="l">
              <a:lnSpc>
                <a:spcPct val="100000"/>
              </a:lnSpc>
              <a:spcBef>
                <a:spcPts val="0"/>
              </a:spcBef>
              <a:spcAft>
                <a:spcPts val="0"/>
              </a:spcAft>
              <a:buSzPts val="1100"/>
              <a:buFont typeface="Arial"/>
              <a:buNone/>
            </a:pPr>
            <a:r>
              <a:rPr lang="en-US" dirty="0">
                <a:latin typeface="+mn-lt"/>
              </a:rPr>
              <a:t>=====</a:t>
            </a:r>
            <a:endParaRPr dirty="0">
              <a:latin typeface="+mn-lt"/>
            </a:endParaRPr>
          </a:p>
          <a:p>
            <a:pPr marL="0" lvl="0" indent="0" algn="l" rtl="0">
              <a:lnSpc>
                <a:spcPct val="100000"/>
              </a:lnSpc>
              <a:spcBef>
                <a:spcPts val="0"/>
              </a:spcBef>
              <a:spcAft>
                <a:spcPts val="0"/>
              </a:spcAft>
              <a:buClr>
                <a:schemeClr val="dk1"/>
              </a:buClr>
              <a:buSzPts val="1100"/>
              <a:buFont typeface="Arial"/>
              <a:buNone/>
            </a:pPr>
            <a:r>
              <a:rPr lang="en-US" dirty="0">
                <a:latin typeface="+mn-lt"/>
              </a:rPr>
              <a:t>Link to image: </a:t>
            </a:r>
            <a:r>
              <a:rPr lang="en-US" u="sng" dirty="0">
                <a:solidFill>
                  <a:schemeClr val="hlink"/>
                </a:solidFill>
                <a:latin typeface="+mn-lt"/>
                <a:hlinkClick r:id="rId3"/>
              </a:rPr>
              <a:t>https://crimegrade.org/safest-places-in-los-angeles-county-ca/</a:t>
            </a:r>
            <a:endParaRPr dirty="0">
              <a:latin typeface="+mn-lt"/>
            </a:endParaRPr>
          </a:p>
          <a:p>
            <a:pPr marL="0" lvl="0" indent="0" algn="l" rtl="0">
              <a:lnSpc>
                <a:spcPct val="100000"/>
              </a:lnSpc>
              <a:spcBef>
                <a:spcPts val="0"/>
              </a:spcBef>
              <a:spcAft>
                <a:spcPts val="0"/>
              </a:spcAft>
              <a:buClr>
                <a:schemeClr val="dk1"/>
              </a:buClr>
              <a:buSzPts val="1100"/>
              <a:buFont typeface="Arial"/>
              <a:buNone/>
            </a:pPr>
            <a:endParaRPr dirty="0">
              <a:latin typeface="+mn-lt"/>
            </a:endParaRPr>
          </a:p>
          <a:p>
            <a:pPr marL="0" lvl="0" indent="0" algn="l" rtl="0">
              <a:lnSpc>
                <a:spcPct val="100000"/>
              </a:lnSpc>
              <a:spcBef>
                <a:spcPts val="0"/>
              </a:spcBef>
              <a:spcAft>
                <a:spcPts val="0"/>
              </a:spcAft>
              <a:buSzPts val="1100"/>
              <a:buNone/>
            </a:pPr>
            <a:endParaRPr dirty="0">
              <a:latin typeface="+mn-lt"/>
            </a:endParaRPr>
          </a:p>
        </p:txBody>
      </p:sp>
      <p:sp>
        <p:nvSpPr>
          <p:cNvPr id="87" name="Google Shape;87;g2b05b165930_0_2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4277424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present our final results, we also created and merged our chapter 5. Some suggestions we made for future works are implementing these methods in other areas or regions, hybrid model building, an datasets that are more feature inclusive. Due to sparseness of some location data with our dataset, our hotspot analysis was limited to areas, but with more resolute location data, a more refined predictive model could be considered in the future. AI is making it way into crime prediction in ways like sound detections for things like gunshots, and even AI controlled body cams which are even used in Los Angeles now as shown on the image in the right.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76970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rtl="0" fontAlgn="base"/>
            <a:r>
              <a:rPr lang="en-US" sz="1800" b="0" i="0" dirty="0">
                <a:solidFill>
                  <a:srgbClr val="000000"/>
                </a:solidFill>
                <a:effectLst/>
                <a:latin typeface="Times New Roman"/>
                <a:cs typeface="Times New Roman"/>
              </a:rPr>
              <a:t>So to conclude this lengthy capstone research project, we were able to prove two hypothesis to likely be true, while one ended up being false. Unfortunately, weather information did not appear to add good predictive value to crime categories. On a better note, there are clear trends in the impacts of victim demographics on crime types. Also, when training neural networks to perform time series analysis for crime amounts, a very low Root Mean Squared Error was achieved for several of the 21 areas using LSTM, showing the future crime amounts can be predicted in the different areas of LA. </a:t>
            </a:r>
          </a:p>
        </p:txBody>
      </p:sp>
      <p:sp>
        <p:nvSpPr>
          <p:cNvPr id="99" name="Google Shape;99;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6928219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63" name="Google Shape;3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266841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63" name="Google Shape;3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5797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63" name="Google Shape;3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1182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63" name="Google Shape;3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07258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63" name="Google Shape;36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9013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gn="l"/>
            <a:r>
              <a:rPr lang="en-US" sz="4000" b="0" i="0" dirty="0">
                <a:solidFill>
                  <a:srgbClr val="FFFFFF"/>
                </a:solidFill>
                <a:effectLst/>
                <a:latin typeface="Times New Roman" panose="02020603050405020304" pitchFamily="18" charset="0"/>
                <a:cs typeface="Times New Roman" panose="02020603050405020304" pitchFamily="18" charset="0"/>
              </a:rPr>
              <a:t>This week for the project update, we're sharing what we found after making adjustments to our models to get better predictions, along with our final thoughts.</a:t>
            </a:r>
          </a:p>
          <a:p>
            <a:pPr algn="l"/>
            <a:endParaRPr lang="en-US" sz="4000" b="0" i="0" dirty="0">
              <a:solidFill>
                <a:srgbClr val="FFFFFF"/>
              </a:solidFill>
              <a:effectLst/>
              <a:latin typeface="Times New Roman" panose="02020603050405020304" pitchFamily="18" charset="0"/>
              <a:cs typeface="Times New Roman" panose="02020603050405020304" pitchFamily="18" charset="0"/>
            </a:endParaRPr>
          </a:p>
          <a:p>
            <a:pPr algn="l"/>
            <a:r>
              <a:rPr lang="en-US" sz="4000" b="0" i="0" dirty="0">
                <a:solidFill>
                  <a:srgbClr val="FFFFFF"/>
                </a:solidFill>
                <a:effectLst/>
                <a:latin typeface="Times New Roman" panose="02020603050405020304" pitchFamily="18" charset="0"/>
                <a:cs typeface="Times New Roman" panose="02020603050405020304" pitchFamily="18" charset="0"/>
              </a:rPr>
              <a:t>We'll revisit our three main questions and explain how we adjust our models.</a:t>
            </a:r>
          </a:p>
          <a:p>
            <a:pPr algn="l"/>
            <a:r>
              <a:rPr lang="en-US" sz="4000" b="0" i="0" dirty="0">
                <a:solidFill>
                  <a:srgbClr val="FFFFFF"/>
                </a:solidFill>
                <a:effectLst/>
                <a:latin typeface="Times New Roman" panose="02020603050405020304" pitchFamily="18" charset="0"/>
                <a:cs typeface="Times New Roman" panose="02020603050405020304" pitchFamily="18" charset="0"/>
              </a:rPr>
              <a:t>We'll show you how our models did after tuning by looking at some key performance numbers and comparing them to how they did before.</a:t>
            </a:r>
          </a:p>
          <a:p>
            <a:pPr algn="l"/>
            <a:r>
              <a:rPr lang="en-US" sz="4000" b="0" i="0" dirty="0">
                <a:solidFill>
                  <a:srgbClr val="FFFFFF"/>
                </a:solidFill>
                <a:effectLst/>
                <a:latin typeface="Times New Roman" panose="02020603050405020304" pitchFamily="18" charset="0"/>
                <a:cs typeface="Times New Roman" panose="02020603050405020304" pitchFamily="18" charset="0"/>
              </a:rPr>
              <a:t>Our team will explain how these tuned models help answer our three big questions.</a:t>
            </a:r>
          </a:p>
          <a:p>
            <a:pPr algn="l"/>
            <a:r>
              <a:rPr lang="en-US" sz="4000" b="0" i="0" dirty="0">
                <a:solidFill>
                  <a:srgbClr val="FFFFFF"/>
                </a:solidFill>
                <a:effectLst/>
                <a:latin typeface="Times New Roman" panose="02020603050405020304" pitchFamily="18" charset="0"/>
                <a:cs typeface="Times New Roman" panose="02020603050405020304" pitchFamily="18" charset="0"/>
              </a:rPr>
              <a:t>A key part of our results is showing you how these adjustments improved our predictions.</a:t>
            </a:r>
          </a:p>
          <a:p>
            <a:pPr algn="l"/>
            <a:endParaRPr lang="en-US" sz="4000" b="0" i="0" dirty="0">
              <a:solidFill>
                <a:srgbClr val="FFFFFF"/>
              </a:solidFill>
              <a:effectLst/>
              <a:latin typeface="Times New Roman" panose="02020603050405020304" pitchFamily="18" charset="0"/>
              <a:cs typeface="Times New Roman" panose="02020603050405020304" pitchFamily="18" charset="0"/>
            </a:endParaRPr>
          </a:p>
          <a:p>
            <a:pPr algn="l"/>
            <a:r>
              <a:rPr lang="en-US" sz="4000" b="0" i="0" dirty="0">
                <a:solidFill>
                  <a:srgbClr val="FFFFFF"/>
                </a:solidFill>
                <a:effectLst/>
                <a:latin typeface="Times New Roman" panose="02020603050405020304" pitchFamily="18" charset="0"/>
                <a:cs typeface="Times New Roman" panose="02020603050405020304" pitchFamily="18" charset="0"/>
              </a:rPr>
              <a:t>To wrap up, we'll talk about our conclusions and what we think the future holds for projects like this in predicting crimes.</a:t>
            </a:r>
            <a:endParaRPr lang="en-US" sz="2800" dirty="0">
              <a:latin typeface="Times New Roman" panose="02020603050405020304" pitchFamily="18" charset="0"/>
              <a:cs typeface="Times New Roman" panose="02020603050405020304" pitchFamily="18" charset="0"/>
            </a:endParaRPr>
          </a:p>
          <a:p>
            <a:endParaRPr lang="en-US" sz="2800" dirty="0">
              <a:latin typeface="Times New Roman"/>
              <a:cs typeface="Times New Roman"/>
            </a:endParaRPr>
          </a:p>
          <a:p>
            <a:r>
              <a:rPr lang="en-US" sz="2800" dirty="0">
                <a:latin typeface="Times New Roman"/>
                <a:cs typeface="Times New Roman"/>
              </a:rPr>
              <a:t>============</a:t>
            </a:r>
          </a:p>
          <a:p>
            <a:pPr marL="228600" indent="0" algn="l" rtl="0" fontAlgn="base"/>
            <a:r>
              <a:rPr lang="en-US" sz="2800" b="0" i="0" dirty="0">
                <a:effectLst/>
                <a:latin typeface="Times New Roman"/>
                <a:cs typeface="Times New Roman"/>
              </a:rPr>
              <a:t>Our 3 hypothesis question with response and to get answer around those questions.</a:t>
            </a:r>
          </a:p>
          <a:p>
            <a:pPr marL="1200150" lvl="1" indent="-514350" algn="l" rtl="0" fontAlgn="base">
              <a:buFont typeface="+mj-lt"/>
              <a:buAutoNum type="arabicPeriod"/>
            </a:pPr>
            <a:r>
              <a:rPr lang="en-US" sz="2800" b="0" i="0" dirty="0">
                <a:effectLst/>
                <a:latin typeface="Times New Roman"/>
                <a:cs typeface="Times New Roman"/>
              </a:rPr>
              <a:t>And what are the algorithms we use to get our answers.</a:t>
            </a:r>
          </a:p>
          <a:p>
            <a:pPr marL="1200150" lvl="1" indent="-514350" algn="l" rtl="0" fontAlgn="base">
              <a:buFont typeface="+mj-lt"/>
              <a:buAutoNum type="arabicPeriod"/>
            </a:pPr>
            <a:endParaRPr lang="en-US" sz="2800" b="0" i="0" dirty="0">
              <a:effectLst/>
              <a:latin typeface="Times New Roman" panose="02020603050405020304" pitchFamily="18" charset="0"/>
            </a:endParaRPr>
          </a:p>
          <a:p>
            <a:pPr marL="742950" indent="-514350" algn="l" rtl="0" fontAlgn="base">
              <a:buFont typeface="+mj-lt"/>
              <a:buAutoNum type="arabicPeriod"/>
            </a:pPr>
            <a:r>
              <a:rPr lang="en-US" sz="2800" b="0" i="0" dirty="0">
                <a:effectLst/>
                <a:latin typeface="Times New Roman"/>
                <a:cs typeface="Times New Roman"/>
              </a:rPr>
              <a:t>The evaluation metrics that we use to evaluate the models that builds</a:t>
            </a:r>
          </a:p>
          <a:p>
            <a:pPr marL="742950" indent="-514350" algn="l" rtl="0" fontAlgn="base">
              <a:buFont typeface="+mj-lt"/>
              <a:buAutoNum type="arabicPeriod"/>
            </a:pPr>
            <a:r>
              <a:rPr lang="en-US" sz="2800" b="0" i="0" dirty="0">
                <a:effectLst/>
                <a:latin typeface="Times New Roman"/>
                <a:cs typeface="Times New Roman"/>
              </a:rPr>
              <a:t>The detail of our prediction analysis for:</a:t>
            </a:r>
          </a:p>
          <a:p>
            <a:pPr marL="1200150" lvl="1" indent="-514350" fontAlgn="base">
              <a:buFont typeface="+mj-lt"/>
              <a:buAutoNum type="arabicPeriod"/>
            </a:pPr>
            <a:r>
              <a:rPr lang="en-US" sz="2800" b="0" i="0" dirty="0">
                <a:effectLst/>
                <a:latin typeface="Times New Roman"/>
                <a:cs typeface="Times New Roman"/>
              </a:rPr>
              <a:t>crime classification and</a:t>
            </a:r>
            <a:r>
              <a:rPr lang="en-US" sz="2800" dirty="0">
                <a:latin typeface="Times New Roman"/>
                <a:cs typeface="Times New Roman"/>
              </a:rPr>
              <a:t> </a:t>
            </a:r>
            <a:endParaRPr lang="en-US" sz="2800" b="0" i="0" dirty="0">
              <a:effectLst/>
              <a:latin typeface="Times New Roman" panose="02020603050405020304" pitchFamily="18" charset="0"/>
              <a:cs typeface="Times New Roman"/>
            </a:endParaRPr>
          </a:p>
          <a:p>
            <a:pPr marL="1200150" lvl="1" indent="-514350" algn="l" rtl="0" fontAlgn="base">
              <a:buFont typeface="+mj-lt"/>
              <a:buAutoNum type="arabicPeriod"/>
            </a:pPr>
            <a:r>
              <a:rPr lang="en-US" sz="2800" b="0" i="0" dirty="0">
                <a:effectLst/>
                <a:latin typeface="Times New Roman"/>
                <a:cs typeface="Times New Roman"/>
              </a:rPr>
              <a:t>crime occurrences hotspot</a:t>
            </a:r>
          </a:p>
          <a:p>
            <a:pPr marL="228600" lvl="0" indent="0" algn="l" rtl="0" fontAlgn="base">
              <a:buFont typeface="+mj-lt"/>
              <a:buNone/>
            </a:pPr>
            <a:r>
              <a:rPr lang="en-US" sz="2800" b="0" i="0" dirty="0">
                <a:effectLst/>
                <a:latin typeface="Times New Roman"/>
                <a:cs typeface="Times New Roman"/>
              </a:rPr>
              <a:t>Last but not lease, is the our preliminary results of what found in 34 models that we built.</a:t>
            </a:r>
          </a:p>
          <a:p>
            <a:pPr algn="l" rtl="0" fontAlgn="base"/>
            <a:endParaRPr lang="en-US" sz="2800" b="1" i="0" dirty="0">
              <a:effectLst/>
              <a:latin typeface="Times New Roman" panose="02020603050405020304" pitchFamily="18" charset="0"/>
            </a:endParaRPr>
          </a:p>
          <a:p>
            <a:pPr algn="l" rtl="0" fontAlgn="base"/>
            <a:r>
              <a:rPr lang="en-US" sz="2800" b="1" i="0" dirty="0">
                <a:effectLst/>
                <a:latin typeface="Times New Roman"/>
                <a:cs typeface="Times New Roman"/>
              </a:rPr>
              <a:t>-------</a:t>
            </a:r>
          </a:p>
          <a:p>
            <a:pPr algn="l" rtl="0" fontAlgn="base"/>
            <a:r>
              <a:rPr lang="en-US" sz="2800" b="1" i="0" dirty="0">
                <a:effectLst/>
                <a:latin typeface="Times New Roman"/>
                <a:cs typeface="Times New Roman"/>
              </a:rPr>
              <a:t>- What role do victim demographics play in crime prediction?</a:t>
            </a:r>
            <a:r>
              <a:rPr lang="en-US" sz="2800" b="0" i="0" dirty="0">
                <a:effectLst/>
                <a:latin typeface="Times New Roman"/>
                <a:cs typeface="Times New Roman"/>
              </a:rPr>
              <a:t> </a:t>
            </a:r>
          </a:p>
          <a:p>
            <a:pPr marL="457200" marR="0" lvl="0" indent="-228600" algn="l" defTabSz="914400" rtl="0" eaLnBrk="1" fontAlgn="base" latinLnBrk="0" hangingPunct="1">
              <a:lnSpc>
                <a:spcPct val="100000"/>
              </a:lnSpc>
              <a:spcBef>
                <a:spcPts val="0"/>
              </a:spcBef>
              <a:spcAft>
                <a:spcPts val="0"/>
              </a:spcAft>
              <a:buClr>
                <a:srgbClr val="000000"/>
              </a:buClr>
              <a:buSzPts val="1400"/>
              <a:buFont typeface="Arial"/>
              <a:buNone/>
              <a:tabLst/>
              <a:defRPr/>
            </a:pPr>
            <a:r>
              <a:rPr lang="en-US" sz="1800" b="0" i="0" dirty="0">
                <a:effectLst/>
                <a:latin typeface="Times New Roman"/>
                <a:cs typeface="Times New Roman"/>
              </a:rPr>
              <a:t>We intend to explore the relationships between demographic variables and crime types to identify potential patterns or trends before they occur. </a:t>
            </a:r>
          </a:p>
          <a:p>
            <a:pPr algn="l" rtl="0" fontAlgn="base"/>
            <a:r>
              <a:rPr lang="en-US" sz="2800" b="0" i="0" dirty="0">
                <a:effectLst/>
                <a:latin typeface="Times New Roman"/>
                <a:cs typeface="Times New Roman"/>
              </a:rPr>
              <a:t>=&gt; Crime type  </a:t>
            </a:r>
            <a:endParaRPr lang="en-US" sz="1800" b="1" i="0" dirty="0">
              <a:effectLst/>
              <a:latin typeface="Times New Roman"/>
              <a:cs typeface="Times New Roman"/>
            </a:endParaRPr>
          </a:p>
          <a:p>
            <a:pPr algn="l" rtl="0" fontAlgn="base"/>
            <a:endParaRPr lang="en-US" sz="1800" b="1" i="0" dirty="0">
              <a:effectLst/>
              <a:latin typeface="Times New Roman" panose="02020603050405020304" pitchFamily="18" charset="0"/>
            </a:endParaRPr>
          </a:p>
          <a:p>
            <a:pPr algn="l" rtl="0" fontAlgn="base"/>
            <a:r>
              <a:rPr lang="en-US" sz="1800" b="1" i="0" dirty="0">
                <a:effectLst/>
                <a:latin typeface="Times New Roman"/>
                <a:cs typeface="Times New Roman"/>
              </a:rPr>
              <a:t>- What are the hotspots of crime occurrences in LA, and how can we predict the types of crime?</a:t>
            </a:r>
            <a:r>
              <a:rPr lang="en-US" sz="1800" b="0" i="0" dirty="0">
                <a:effectLst/>
                <a:latin typeface="Times New Roman"/>
                <a:cs typeface="Times New Roman"/>
              </a:rPr>
              <a:t> </a:t>
            </a:r>
            <a:endParaRPr lang="en-US" b="0" i="0" dirty="0">
              <a:effectLst/>
              <a:latin typeface="Times New Roman"/>
              <a:cs typeface="Times New Roman"/>
            </a:endParaRPr>
          </a:p>
          <a:p>
            <a:pPr algn="l" rtl="0" fontAlgn="base"/>
            <a:r>
              <a:rPr lang="en-US" sz="1800" b="0" i="0" dirty="0">
                <a:effectLst/>
                <a:latin typeface="Times New Roman"/>
                <a:cs typeface="Times New Roman"/>
              </a:rPr>
              <a:t>Can we predict future hotspot in LA: # of crime in AREA </a:t>
            </a:r>
            <a:br>
              <a:rPr lang="en-US" sz="1800" b="0" i="0" dirty="0">
                <a:effectLst/>
                <a:latin typeface="WordVisiCarriageReturn_MSFontService"/>
              </a:rPr>
            </a:br>
            <a:r>
              <a:rPr lang="en-US" sz="1800" b="0" i="0" dirty="0">
                <a:effectLst/>
                <a:latin typeface="Times New Roman"/>
                <a:cs typeface="Times New Roman"/>
              </a:rPr>
              <a:t>We propose to investigate factors such as time of day, day of the week, geographical locations, and types of crime in LA. </a:t>
            </a:r>
          </a:p>
          <a:p>
            <a:pPr algn="l" rtl="0" fontAlgn="base"/>
            <a:r>
              <a:rPr lang="en-US" sz="1800" b="0" i="0" dirty="0">
                <a:effectLst/>
                <a:latin typeface="Times New Roman"/>
                <a:cs typeface="Times New Roman"/>
              </a:rPr>
              <a:t> =&gt; ARIMA: Time series </a:t>
            </a:r>
          </a:p>
          <a:p>
            <a:pPr algn="l" rtl="0" fontAlgn="base"/>
            <a:endParaRPr lang="en-US" sz="1800" b="1" i="0" dirty="0">
              <a:effectLst/>
              <a:latin typeface="Times New Roman" panose="02020603050405020304" pitchFamily="18" charset="0"/>
            </a:endParaRPr>
          </a:p>
          <a:p>
            <a:pPr algn="l" rtl="0" fontAlgn="base"/>
            <a:r>
              <a:rPr lang="en-US" sz="1800" b="1" i="0" dirty="0">
                <a:effectLst/>
                <a:latin typeface="Times New Roman"/>
                <a:cs typeface="Times New Roman"/>
              </a:rPr>
              <a:t>-Do specific weather conditions in LA influence crime patterns and frequencies?</a:t>
            </a:r>
            <a:r>
              <a:rPr lang="en-US" sz="1800" b="0" i="0" dirty="0">
                <a:effectLst/>
                <a:latin typeface="Times New Roman"/>
                <a:cs typeface="Times New Roman"/>
              </a:rPr>
              <a:t> </a:t>
            </a:r>
          </a:p>
          <a:p>
            <a:pPr marL="457200" marR="0" lvl="0" indent="-228600" algn="l" defTabSz="914400" rtl="0" eaLnBrk="1" fontAlgn="base" latinLnBrk="0" hangingPunct="1">
              <a:lnSpc>
                <a:spcPct val="100000"/>
              </a:lnSpc>
              <a:spcBef>
                <a:spcPts val="0"/>
              </a:spcBef>
              <a:spcAft>
                <a:spcPts val="0"/>
              </a:spcAft>
              <a:buClr>
                <a:srgbClr val="000000"/>
              </a:buClr>
              <a:buSzPts val="1400"/>
              <a:buFont typeface="Arial"/>
              <a:buNone/>
              <a:tabLst/>
              <a:defRPr/>
            </a:pPr>
            <a:r>
              <a:rPr lang="en-US" sz="1200" b="0" i="0" dirty="0">
                <a:effectLst/>
                <a:latin typeface="Times New Roman"/>
                <a:cs typeface="Times New Roman"/>
              </a:rPr>
              <a:t>We propose to construct a model to explore the correlation between weather and crime, aiming to guide law enforcement in resource planning based on weather-related crime trends. </a:t>
            </a:r>
            <a:endParaRPr lang="en-US" b="0" i="0" dirty="0">
              <a:effectLst/>
              <a:latin typeface="Times New Roman"/>
              <a:cs typeface="Times New Roman"/>
            </a:endParaRPr>
          </a:p>
          <a:p>
            <a:pPr algn="l" rtl="0" fontAlgn="base"/>
            <a:r>
              <a:rPr lang="en-US" sz="1800" b="0" i="0" dirty="0">
                <a:effectLst/>
                <a:latin typeface="Times New Roman"/>
                <a:cs typeface="Times New Roman"/>
              </a:rPr>
              <a:t>=&gt; Time serial: Weather &amp; Date </a:t>
            </a:r>
            <a:endParaRPr lang="en-US" b="0" i="0" dirty="0">
              <a:effectLst/>
              <a:latin typeface="Times New Roman"/>
              <a:cs typeface="Times New Roman"/>
            </a:endParaRPr>
          </a:p>
          <a:p>
            <a:pPr algn="l" rtl="0" fontAlgn="base"/>
            <a:r>
              <a:rPr lang="en-US" sz="1800" b="0" i="0" dirty="0">
                <a:effectLst/>
                <a:latin typeface="Times New Roman"/>
                <a:cs typeface="Times New Roman"/>
              </a:rPr>
              <a:t>----- </a:t>
            </a:r>
            <a:endParaRPr lang="en-US" b="0" i="0" dirty="0">
              <a:effectLst/>
              <a:latin typeface="Times New Roman"/>
              <a:cs typeface="Times New Roman"/>
            </a:endParaRPr>
          </a:p>
          <a:p>
            <a:pPr algn="l" rtl="0" fontAlgn="base"/>
            <a:endParaRPr lang="en-US" b="0" i="0" dirty="0">
              <a:solidFill>
                <a:srgbClr val="444444"/>
              </a:solidFill>
              <a:effectLst/>
              <a:latin typeface="+mn-lt"/>
            </a:endParaRPr>
          </a:p>
        </p:txBody>
      </p:sp>
      <p:sp>
        <p:nvSpPr>
          <p:cNvPr id="99" name="Google Shape;99;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a:p>
        </p:txBody>
      </p:sp>
    </p:spTree>
    <p:extLst>
      <p:ext uri="{BB962C8B-B14F-4D97-AF65-F5344CB8AC3E}">
        <p14:creationId xmlns:p14="http://schemas.microsoft.com/office/powerpoint/2010/main" val="3790270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FFFFF"/>
                </a:solidFill>
                <a:effectLst/>
                <a:latin typeface="Times New Roman" panose="02020603050405020304" pitchFamily="18" charset="0"/>
                <a:cs typeface="Times New Roman" panose="02020603050405020304" pitchFamily="18" charset="0"/>
              </a:rPr>
              <a:t>Start with our main questions and how we approached them with our models.</a:t>
            </a:r>
          </a:p>
          <a:p>
            <a:pPr algn="l"/>
            <a:endParaRPr lang="en-US" b="0" i="0" dirty="0">
              <a:solidFill>
                <a:srgbClr val="FFFFFF"/>
              </a:solidFill>
              <a:effectLst/>
              <a:latin typeface="Times New Roman" panose="02020603050405020304" pitchFamily="18" charset="0"/>
              <a:cs typeface="Times New Roman" panose="02020603050405020304" pitchFamily="18" charset="0"/>
            </a:endParaRPr>
          </a:p>
          <a:p>
            <a:pPr algn="l"/>
            <a:r>
              <a:rPr lang="en-US" b="0" i="0" dirty="0">
                <a:solidFill>
                  <a:srgbClr val="FFFFFF"/>
                </a:solidFill>
                <a:effectLst/>
                <a:latin typeface="Times New Roman" panose="02020603050405020304" pitchFamily="18" charset="0"/>
                <a:cs typeface="Times New Roman" panose="02020603050405020304" pitchFamily="18" charset="0"/>
              </a:rPr>
              <a:t>for our Hypothesis 1, we looked at crime hotspots and when they happen. We're predicting the number of crimes on any given day, using two TIME Series algorithms called ARIMA and LSTMs. </a:t>
            </a:r>
          </a:p>
          <a:p>
            <a:pPr algn="l"/>
            <a:r>
              <a:rPr lang="en-US" b="0" i="0" dirty="0">
                <a:solidFill>
                  <a:srgbClr val="FFFFFF"/>
                </a:solidFill>
                <a:effectLst/>
                <a:latin typeface="Times New Roman" panose="02020603050405020304" pitchFamily="18" charset="0"/>
                <a:cs typeface="Times New Roman" panose="02020603050405020304" pitchFamily="18" charset="0"/>
              </a:rPr>
              <a:t>We've expanded our work from 10 to 44 different models, focusing on each </a:t>
            </a:r>
            <a:r>
              <a:rPr lang="en-US" b="0" i="0" dirty="0" err="1">
                <a:solidFill>
                  <a:srgbClr val="FFFFFF"/>
                </a:solidFill>
                <a:effectLst/>
                <a:latin typeface="Times New Roman" panose="02020603050405020304" pitchFamily="18" charset="0"/>
                <a:cs typeface="Times New Roman" panose="02020603050405020304" pitchFamily="18" charset="0"/>
              </a:rPr>
              <a:t>erea</a:t>
            </a:r>
            <a:r>
              <a:rPr lang="en-US" b="0" i="0" dirty="0">
                <a:solidFill>
                  <a:srgbClr val="FFFFFF"/>
                </a:solidFill>
                <a:effectLst/>
                <a:latin typeface="Times New Roman" panose="02020603050405020304" pitchFamily="18" charset="0"/>
                <a:cs typeface="Times New Roman" panose="02020603050405020304" pitchFamily="18" charset="0"/>
              </a:rPr>
              <a:t>, and the whole LA as another area.</a:t>
            </a:r>
          </a:p>
          <a:p>
            <a:pPr algn="l"/>
            <a:endParaRPr lang="en-US" b="0" i="0" dirty="0">
              <a:solidFill>
                <a:srgbClr val="FFFFFF"/>
              </a:solidFill>
              <a:effectLst/>
              <a:latin typeface="Times New Roman" panose="02020603050405020304" pitchFamily="18" charset="0"/>
              <a:cs typeface="Times New Roman" panose="02020603050405020304" pitchFamily="18" charset="0"/>
            </a:endParaRPr>
          </a:p>
          <a:p>
            <a:pPr algn="l"/>
            <a:r>
              <a:rPr lang="en-US" b="0" i="0" dirty="0">
                <a:solidFill>
                  <a:srgbClr val="FFFFFF"/>
                </a:solidFill>
                <a:effectLst/>
                <a:latin typeface="Times New Roman" panose="02020603050405020304" pitchFamily="18" charset="0"/>
                <a:cs typeface="Times New Roman" panose="02020603050405020304" pitchFamily="18" charset="0"/>
              </a:rPr>
              <a:t>Then for hypothesis 2 and 3, we explored if weather plays a role in the kind of crimes that occur, and how much who the victims are can tell us about crime patterns. </a:t>
            </a:r>
          </a:p>
          <a:p>
            <a:pPr algn="l"/>
            <a:endParaRPr lang="en-US" b="0" i="0" dirty="0">
              <a:solidFill>
                <a:srgbClr val="FFFFFF"/>
              </a:solidFill>
              <a:effectLst/>
              <a:latin typeface="Times New Roman" panose="02020603050405020304" pitchFamily="18" charset="0"/>
              <a:cs typeface="Times New Roman" panose="02020603050405020304" pitchFamily="18" charset="0"/>
            </a:endParaRPr>
          </a:p>
          <a:p>
            <a:pPr algn="l"/>
            <a:r>
              <a:rPr lang="en-US" b="0" i="0" dirty="0">
                <a:solidFill>
                  <a:srgbClr val="FFFFFF"/>
                </a:solidFill>
                <a:effectLst/>
                <a:latin typeface="Times New Roman" panose="02020603050405020304" pitchFamily="18" charset="0"/>
                <a:cs typeface="Times New Roman" panose="02020603050405020304" pitchFamily="18" charset="0"/>
              </a:rPr>
              <a:t>For these, we're looking at types of crimes and predicting which ones are likely. </a:t>
            </a:r>
          </a:p>
          <a:p>
            <a:pPr algn="l"/>
            <a:r>
              <a:rPr lang="en-US" b="0" i="0" dirty="0">
                <a:solidFill>
                  <a:srgbClr val="FFFFFF"/>
                </a:solidFill>
                <a:effectLst/>
                <a:latin typeface="Times New Roman" panose="02020603050405020304" pitchFamily="18" charset="0"/>
                <a:cs typeface="Times New Roman" panose="02020603050405020304" pitchFamily="18" charset="0"/>
              </a:rPr>
              <a:t>Initially, we used 6 different techniques but narrowed it down to 4 by leaving out KNN and Linear SVM.</a:t>
            </a:r>
          </a:p>
          <a:p>
            <a:pPr algn="l"/>
            <a:endParaRPr lang="en-US" b="0" i="0" dirty="0">
              <a:solidFill>
                <a:srgbClr val="FFFFFF"/>
              </a:solidFill>
              <a:effectLst/>
              <a:latin typeface="Times New Roman" panose="02020603050405020304" pitchFamily="18" charset="0"/>
              <a:cs typeface="Times New Roman" panose="02020603050405020304" pitchFamily="18" charset="0"/>
            </a:endParaRPr>
          </a:p>
          <a:p>
            <a:pPr algn="l"/>
            <a:r>
              <a:rPr lang="en-US" b="0" i="0" dirty="0">
                <a:solidFill>
                  <a:srgbClr val="FFFFFF"/>
                </a:solidFill>
                <a:effectLst/>
                <a:latin typeface="Times New Roman" panose="02020603050405020304" pitchFamily="18" charset="0"/>
                <a:cs typeface="Times New Roman" panose="02020603050405020304" pitchFamily="18" charset="0"/>
              </a:rPr>
              <a:t>We're still using the same ways to measure how well our models are doing, such as accuracy, precise and F1-score, Log Loss etc.</a:t>
            </a:r>
          </a:p>
          <a:p>
            <a:pPr algn="l"/>
            <a:endParaRPr lang="en-US" dirty="0"/>
          </a:p>
          <a:p>
            <a:r>
              <a:rPr lang="en-US" dirty="0"/>
              <a:t>======</a:t>
            </a:r>
          </a:p>
          <a:p>
            <a:endParaRPr lang="en-US" dirty="0"/>
          </a:p>
          <a:p>
            <a:r>
              <a:rPr lang="en-US" dirty="0"/>
              <a:t>From the left is our </a:t>
            </a:r>
            <a:r>
              <a:rPr lang="en-US" dirty="0" err="1"/>
              <a:t>hypothesises</a:t>
            </a:r>
            <a:r>
              <a:rPr lang="en-US" dirty="0"/>
              <a:t>, and the models and algorithms we apply.</a:t>
            </a:r>
          </a:p>
          <a:p>
            <a:r>
              <a:rPr lang="en-US" dirty="0"/>
              <a:t> =&gt; hypothesis 1, the spatial-temporal crime hotspots within the district.</a:t>
            </a:r>
          </a:p>
          <a:p>
            <a:r>
              <a:rPr lang="en-US" dirty="0"/>
              <a:t>The target variable hypothesis 1 is DATE Occurrence, we are predicting how many crime occurrences on the date.</a:t>
            </a:r>
          </a:p>
          <a:p>
            <a:r>
              <a:rPr lang="en-US" dirty="0"/>
              <a:t>We are using 2 algorithms of Time Series, the ARIMA and LSTMs. Initially 10 model  but now is 44 models of Time Series analysis we are gong to share.</a:t>
            </a:r>
          </a:p>
          <a:p>
            <a:r>
              <a:rPr lang="en-US" dirty="0"/>
              <a:t>Because before we group areas by Bureaus, now predicting by it's own areas and one whole LA area.</a:t>
            </a:r>
          </a:p>
          <a:p>
            <a:endParaRPr lang="en-US" dirty="0"/>
          </a:p>
          <a:p>
            <a:r>
              <a:rPr lang="en-US" dirty="0"/>
              <a:t> =&gt;For Hypothesis 2: regarding with weather condition correlation with crime incidence and typology.</a:t>
            </a:r>
          </a:p>
          <a:p>
            <a:r>
              <a:rPr lang="en-US" dirty="0"/>
              <a:t>  And Hypothesis 3: the significance of victim demographic in patterning crime</a:t>
            </a:r>
          </a:p>
          <a:p>
            <a:r>
              <a:rPr lang="en-US" dirty="0"/>
              <a:t>The Target variable for </a:t>
            </a:r>
            <a:r>
              <a:rPr lang="en-US" dirty="0" err="1"/>
              <a:t>Hypothesises</a:t>
            </a:r>
            <a:r>
              <a:rPr lang="en-US" dirty="0"/>
              <a:t> 2 and 3 is Crime categories, we are predicting the accuracy of type of crime will be happen.</a:t>
            </a:r>
          </a:p>
          <a:p>
            <a:r>
              <a:rPr lang="en-US" dirty="0"/>
              <a:t>We built 4 models, the algorithms initially 6 but now is 4. We dropped KNN, and Linear SVM.</a:t>
            </a:r>
          </a:p>
          <a:p>
            <a:r>
              <a:rPr lang="en-US" dirty="0"/>
              <a:t>The evaluation metrics still the same such as accuracy, precision, and Recall, F1 score.</a:t>
            </a:r>
          </a:p>
          <a:p>
            <a:endParaRPr lang="en-US" dirty="0"/>
          </a:p>
          <a:p>
            <a:r>
              <a:rPr lang="en-US" dirty="0"/>
              <a:t>=====</a:t>
            </a:r>
          </a:p>
          <a:p>
            <a:r>
              <a:rPr lang="en-US" dirty="0"/>
              <a:t>For these 2 hypothesis we are using the crime type as the category classification with 6 algorithms, multiply by 4 models.</a:t>
            </a:r>
          </a:p>
          <a:p>
            <a:pPr marL="342900" lvl="4" indent="-342900">
              <a:buAutoNum type="arabicPeriod"/>
            </a:pPr>
            <a:r>
              <a:rPr lang="en-US" dirty="0"/>
              <a:t>All relevant predictors</a:t>
            </a:r>
          </a:p>
          <a:p>
            <a:pPr marL="342900" lvl="4" indent="-342900">
              <a:buAutoNum type="arabicPeriod"/>
            </a:pPr>
            <a:r>
              <a:rPr lang="en-US" dirty="0"/>
              <a:t>All relevant predictors without weather</a:t>
            </a:r>
          </a:p>
          <a:p>
            <a:pPr marL="342900" lvl="4" indent="-342900">
              <a:buAutoNum type="arabicPeriod"/>
            </a:pPr>
            <a:r>
              <a:rPr lang="en-US" dirty="0"/>
              <a:t>All relevant predictors without victim demographics</a:t>
            </a:r>
          </a:p>
          <a:p>
            <a:pPr marL="342900" lvl="4" indent="-342900">
              <a:buAutoNum type="arabicPeriod"/>
            </a:pPr>
            <a:r>
              <a:rPr lang="en-US" dirty="0"/>
              <a:t>All relevant predictors without weather and  victim demographics</a:t>
            </a:r>
          </a:p>
          <a:p>
            <a:pPr marL="0" lvl="4" indent="0"/>
            <a:r>
              <a:rPr lang="en-US" dirty="0"/>
              <a:t>In total we are going to share 24 model's results.</a:t>
            </a:r>
          </a:p>
          <a:p>
            <a:endParaRPr lang="en-US" dirty="0"/>
          </a:p>
          <a:p>
            <a:endParaRPr lang="en-US" dirty="0"/>
          </a:p>
          <a:p>
            <a:endParaRPr lang="en-US" dirty="0"/>
          </a:p>
          <a:p>
            <a:r>
              <a:rPr lang="en-US" b="1" dirty="0"/>
              <a:t>- What role do victim demographics play in crime prediction?</a:t>
            </a:r>
            <a:r>
              <a:rPr lang="en-US" dirty="0"/>
              <a:t> </a:t>
            </a:r>
          </a:p>
          <a:p>
            <a:r>
              <a:rPr lang="en-US" dirty="0"/>
              <a:t>We intend to explore the relationships between demographic variables and crime types to identify potential patterns or trends before they occur. </a:t>
            </a:r>
          </a:p>
          <a:p>
            <a:r>
              <a:rPr lang="en-US" dirty="0"/>
              <a:t>=&gt; Crime type  </a:t>
            </a:r>
          </a:p>
          <a:p>
            <a:endParaRPr lang="en-US" dirty="0"/>
          </a:p>
          <a:p>
            <a:r>
              <a:rPr lang="en-US" b="1" dirty="0"/>
              <a:t>- What are the hotspots of crime occurrences in LA, and how can we predict the types of crime?</a:t>
            </a:r>
            <a:r>
              <a:rPr lang="en-US" dirty="0"/>
              <a:t> </a:t>
            </a:r>
          </a:p>
          <a:p>
            <a:r>
              <a:rPr lang="en-US" dirty="0"/>
              <a:t>Can we predict future hotspot in LA: # of crime in AREA </a:t>
            </a:r>
            <a:br>
              <a:rPr lang="en-US" dirty="0"/>
            </a:br>
            <a:r>
              <a:rPr lang="en-US" dirty="0"/>
              <a:t>We propose to investigate factors such as time of day, day of the week, geographical locations, and types of crime in LA. </a:t>
            </a:r>
          </a:p>
          <a:p>
            <a:r>
              <a:rPr lang="en-US" dirty="0"/>
              <a:t> =&gt; ARIMA: Time series </a:t>
            </a:r>
          </a:p>
          <a:p>
            <a:endParaRPr lang="en-US" dirty="0"/>
          </a:p>
          <a:p>
            <a:r>
              <a:rPr lang="en-US" b="1" dirty="0"/>
              <a:t>-Do specific weather conditions in LA influence crime patterns and frequencies?</a:t>
            </a:r>
            <a:r>
              <a:rPr lang="en-US" dirty="0"/>
              <a:t> </a:t>
            </a:r>
          </a:p>
          <a:p>
            <a:r>
              <a:rPr lang="en-US" dirty="0"/>
              <a:t>We propose to construct a model to explore the correlation between weather and crime, aiming to guide law enforcement in resource planning based on weather-related crime trends. </a:t>
            </a:r>
          </a:p>
          <a:p>
            <a:r>
              <a:rPr lang="en-US" dirty="0"/>
              <a:t>=&gt; Time serial: Weather &amp; Date </a:t>
            </a:r>
          </a:p>
          <a:p>
            <a:r>
              <a:rPr lang="en-US" dirty="0"/>
              <a:t>----- </a:t>
            </a:r>
          </a:p>
          <a:p>
            <a:endParaRPr lang="en-US" dirty="0"/>
          </a:p>
          <a:p>
            <a:endParaRPr lang="en-US" dirty="0"/>
          </a:p>
          <a:p>
            <a:endParaRPr lang="en-US" dirty="0"/>
          </a:p>
          <a:p>
            <a:endParaRPr lang="en-US" dirty="0"/>
          </a:p>
          <a:p>
            <a:r>
              <a:rPr lang="en-US" dirty="0"/>
              <a:t>Following from the previous slide we are using the Time Series to predict the hotspot of crime.</a:t>
            </a:r>
          </a:p>
          <a:p>
            <a:r>
              <a:rPr lang="en-US" dirty="0"/>
              <a:t>By using the ARIMA and LSTMs. The 5 bureaus were originated separated by LADP itself.</a:t>
            </a:r>
          </a:p>
          <a:p>
            <a:pPr lvl="1"/>
            <a:r>
              <a:rPr lang="en-US" sz="1800" b="1" dirty="0">
                <a:solidFill>
                  <a:srgbClr val="FFFFFF"/>
                </a:solidFill>
                <a:latin typeface="Arial"/>
                <a:cs typeface="Arial"/>
              </a:rPr>
              <a:t>South Bureaus</a:t>
            </a:r>
            <a:endParaRPr lang="en-US" sz="1800" dirty="0">
              <a:latin typeface="Arial"/>
              <a:cs typeface="Arial"/>
            </a:endParaRPr>
          </a:p>
          <a:p>
            <a:pPr lvl="1"/>
            <a:r>
              <a:rPr lang="en-US" sz="1800" dirty="0">
                <a:latin typeface="Arial"/>
                <a:cs typeface="Arial"/>
              </a:rPr>
              <a:t>West Bureaus</a:t>
            </a:r>
          </a:p>
          <a:p>
            <a:pPr lvl="1"/>
            <a:r>
              <a:rPr lang="en-US" sz="1800" dirty="0">
                <a:latin typeface="Arial"/>
                <a:cs typeface="Arial"/>
              </a:rPr>
              <a:t>Central Bureaus</a:t>
            </a:r>
          </a:p>
          <a:p>
            <a:pPr lvl="1"/>
            <a:r>
              <a:rPr lang="en-US" sz="1800" dirty="0">
                <a:latin typeface="Arial"/>
                <a:cs typeface="Arial"/>
              </a:rPr>
              <a:t>Valley Bureaus</a:t>
            </a:r>
          </a:p>
          <a:p>
            <a:pPr lvl="1"/>
            <a:r>
              <a:rPr lang="en-US" sz="1800" dirty="0">
                <a:latin typeface="Arial"/>
                <a:cs typeface="Arial"/>
              </a:rPr>
              <a:t>The whole LA</a:t>
            </a:r>
          </a:p>
          <a:p>
            <a:r>
              <a:rPr lang="en-US" dirty="0"/>
              <a:t>The models will be evaluated by using Root Mean Squared Error.</a:t>
            </a:r>
          </a:p>
          <a:p>
            <a:endParaRPr lang="en-US" dirty="0"/>
          </a:p>
          <a:p>
            <a:r>
              <a:rPr lang="en-US" dirty="0"/>
              <a:t>For the crime classification categorical, there are 4 based models, and by applying 6 algorithms, therefore we got 24 models.</a:t>
            </a:r>
          </a:p>
          <a:p>
            <a:r>
              <a:rPr lang="en-US" dirty="0"/>
              <a:t>Each model will evaluated by:</a:t>
            </a:r>
          </a:p>
          <a:p>
            <a:pPr marL="342900" indent="-342900">
              <a:buFont typeface="+mj-lt"/>
              <a:buAutoNum type="arabicPeriod"/>
            </a:pPr>
            <a:r>
              <a:rPr lang="en-US" dirty="0"/>
              <a:t>Accuracy</a:t>
            </a:r>
          </a:p>
          <a:p>
            <a:pPr marL="342900" indent="-342900">
              <a:buFont typeface="+mj-lt"/>
              <a:buAutoNum type="arabicPeriod"/>
            </a:pPr>
            <a:r>
              <a:rPr lang="en-US" dirty="0"/>
              <a:t>Precision</a:t>
            </a:r>
          </a:p>
          <a:p>
            <a:pPr marL="342900" indent="-342900">
              <a:buFont typeface="+mj-lt"/>
              <a:buAutoNum type="arabicPeriod"/>
            </a:pPr>
            <a:r>
              <a:rPr lang="en-US" dirty="0"/>
              <a:t>Recall</a:t>
            </a:r>
          </a:p>
          <a:p>
            <a:pPr marL="342900" indent="-342900">
              <a:buFont typeface="+mj-lt"/>
              <a:buAutoNum type="arabicPeriod"/>
            </a:pPr>
            <a:r>
              <a:rPr lang="en-US" dirty="0"/>
              <a:t>F1 Score</a:t>
            </a:r>
          </a:p>
          <a:p>
            <a:pPr marL="342900" indent="-342900">
              <a:buFont typeface="+mj-lt"/>
              <a:buAutoNum type="arabicPeriod"/>
            </a:pPr>
            <a:r>
              <a:rPr lang="en-US" dirty="0"/>
              <a:t>Mathews Correction Coefficient</a:t>
            </a:r>
          </a:p>
          <a:p>
            <a:pPr marL="342900" indent="-342900">
              <a:buFont typeface="+mj-lt"/>
              <a:buAutoNum type="arabicPeriod"/>
            </a:pPr>
            <a:r>
              <a:rPr lang="en-US" dirty="0"/>
              <a:t>Cohen’s Kappa</a:t>
            </a:r>
          </a:p>
          <a:p>
            <a:pPr marL="342900" indent="-342900">
              <a:buFont typeface="+mj-lt"/>
              <a:buAutoNum type="arabicPeriod"/>
            </a:pPr>
            <a:r>
              <a:rPr lang="en-US" dirty="0"/>
              <a:t>Log Loss</a:t>
            </a:r>
          </a:p>
          <a:p>
            <a:endParaRPr lang="en-US" dirty="0"/>
          </a:p>
          <a:p>
            <a:r>
              <a:rPr lang="en-US" dirty="0"/>
              <a:t>Next, I will pass to Magnus to continue for more detail.</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11561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DA7588C4-63DB-6602-A01F-76571716B405}"/>
            </a:ext>
          </a:extLst>
        </p:cNvPr>
        <p:cNvGrpSpPr/>
        <p:nvPr/>
      </p:nvGrpSpPr>
      <p:grpSpPr>
        <a:xfrm>
          <a:off x="0" y="0"/>
          <a:ext cx="0" cy="0"/>
          <a:chOff x="0" y="0"/>
          <a:chExt cx="0" cy="0"/>
        </a:xfrm>
      </p:grpSpPr>
      <p:sp>
        <p:nvSpPr>
          <p:cNvPr id="121" name="Google Shape;121;g2b05b165930_0_159:notes">
            <a:extLst>
              <a:ext uri="{FF2B5EF4-FFF2-40B4-BE49-F238E27FC236}">
                <a16:creationId xmlns:a16="http://schemas.microsoft.com/office/drawing/2014/main" id="{40663DEF-92B7-1B8A-BC60-4C4BEF7D75D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b05b165930_0_159:notes">
            <a:extLst>
              <a:ext uri="{FF2B5EF4-FFF2-40B4-BE49-F238E27FC236}">
                <a16:creationId xmlns:a16="http://schemas.microsoft.com/office/drawing/2014/main" id="{D554E38E-A3D3-B554-98A2-5A47828B040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indent="0">
              <a:buClr>
                <a:schemeClr val="dk1"/>
              </a:buClr>
              <a:buSzPts val="1100"/>
            </a:pPr>
            <a:r>
              <a:rPr lang="en-US" b="1" dirty="0"/>
              <a:t>=====Script: </a:t>
            </a:r>
            <a:endParaRPr dirty="0"/>
          </a:p>
          <a:p>
            <a:pPr marL="0" indent="0"/>
            <a:r>
              <a:rPr lang="en-US" dirty="0"/>
              <a:t>The crime category variable is our target variable, which was reduced from 144 to 8, hence we have 8 main crime types.</a:t>
            </a:r>
          </a:p>
          <a:p>
            <a:pPr marL="0" indent="0"/>
            <a:r>
              <a:rPr lang="en-US" dirty="0"/>
              <a:t>Model 1, includes all relevant predictors, </a:t>
            </a:r>
          </a:p>
          <a:p>
            <a:pPr marL="0" indent="0"/>
            <a:r>
              <a:rPr lang="en-US" dirty="0"/>
              <a:t>model 2 excludes only weather features; </a:t>
            </a:r>
          </a:p>
          <a:p>
            <a:pPr marL="0" indent="0"/>
            <a:r>
              <a:rPr lang="en-US" dirty="0"/>
              <a:t>model 3 excludes only victim demographics, </a:t>
            </a:r>
          </a:p>
          <a:p>
            <a:pPr marL="0" marR="0" lvl="0" indent="0" algn="l">
              <a:lnSpc>
                <a:spcPct val="100000"/>
              </a:lnSpc>
              <a:spcBef>
                <a:spcPts val="0"/>
              </a:spcBef>
              <a:spcAft>
                <a:spcPts val="0"/>
              </a:spcAft>
              <a:buSzPts val="1400"/>
              <a:buNone/>
            </a:pPr>
            <a:r>
              <a:rPr lang="en-US" dirty="0"/>
              <a:t>whilst model 4 excludes both weather and victim demographic features.</a:t>
            </a:r>
          </a:p>
          <a:p>
            <a:pPr marL="0" marR="0" lvl="0" indent="0" algn="l">
              <a:lnSpc>
                <a:spcPct val="100000"/>
              </a:lnSpc>
              <a:spcBef>
                <a:spcPts val="0"/>
              </a:spcBef>
              <a:spcAft>
                <a:spcPts val="0"/>
              </a:spcAft>
              <a:buSzPts val="1400"/>
              <a:buNone/>
            </a:pPr>
            <a:endParaRPr lang="en-US" dirty="0"/>
          </a:p>
          <a:p>
            <a:pPr marL="0" indent="0"/>
            <a:r>
              <a:rPr lang="en-US" dirty="0"/>
              <a:t>With the 16 models that we built, we tuned with hyperparameters and increased and decreased parameters, all the results we got were lower than our 79% accuracy.</a:t>
            </a:r>
          </a:p>
          <a:p>
            <a:pPr marL="0" indent="0"/>
            <a:r>
              <a:rPr lang="en-US" dirty="0"/>
              <a:t>But by adding TIME occurrences to be part of the predictor feature we got better 81% which is better. </a:t>
            </a:r>
          </a:p>
          <a:p>
            <a:pPr marL="0" indent="0"/>
            <a:r>
              <a:rPr lang="en-US" dirty="0"/>
              <a:t>We also check any multicollinearity as well.</a:t>
            </a:r>
          </a:p>
          <a:p>
            <a:pPr marL="0" indent="0"/>
            <a:endParaRPr lang="en-US" dirty="0"/>
          </a:p>
          <a:p>
            <a:r>
              <a:rPr lang="en-US" dirty="0"/>
              <a:t>==== Now, over to Magnus to talk about Time Series algorithm.</a:t>
            </a:r>
          </a:p>
        </p:txBody>
      </p:sp>
      <p:sp>
        <p:nvSpPr>
          <p:cNvPr id="123" name="Google Shape;123;g2b05b165930_0_159:notes">
            <a:extLst>
              <a:ext uri="{FF2B5EF4-FFF2-40B4-BE49-F238E27FC236}">
                <a16:creationId xmlns:a16="http://schemas.microsoft.com/office/drawing/2014/main" id="{C484F918-8B48-F238-F77F-B121EF758A1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7536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b="1" dirty="0"/>
              <a:t>=====Script: </a:t>
            </a:r>
            <a:endParaRPr lang="en-US" sz="1800" dirty="0"/>
          </a:p>
          <a:p>
            <a:pPr marL="0" marR="0" lvl="0" indent="0" algn="l" rtl="0">
              <a:lnSpc>
                <a:spcPct val="100000"/>
              </a:lnSpc>
              <a:spcBef>
                <a:spcPts val="0"/>
              </a:spcBef>
              <a:spcAft>
                <a:spcPts val="0"/>
              </a:spcAft>
              <a:buSzPts val="1400"/>
              <a:buNone/>
            </a:pPr>
            <a:r>
              <a:rPr lang="en-US" sz="1800" dirty="0"/>
              <a:t>Hello everyone and thank you Hengly.</a:t>
            </a:r>
          </a:p>
          <a:p>
            <a:pPr marL="0" marR="0" lvl="0" indent="0" algn="l" rtl="0">
              <a:lnSpc>
                <a:spcPct val="100000"/>
              </a:lnSpc>
              <a:spcBef>
                <a:spcPts val="0"/>
              </a:spcBef>
              <a:spcAft>
                <a:spcPts val="0"/>
              </a:spcAft>
              <a:buSzPts val="1400"/>
              <a:buNone/>
            </a:pPr>
            <a:endParaRPr lang="en-US" sz="1800" dirty="0"/>
          </a:p>
          <a:p>
            <a:pPr marL="0" marR="0" lvl="0" indent="0" algn="l" rtl="0">
              <a:lnSpc>
                <a:spcPct val="100000"/>
              </a:lnSpc>
              <a:spcBef>
                <a:spcPts val="0"/>
              </a:spcBef>
              <a:spcAft>
                <a:spcPts val="0"/>
              </a:spcAft>
              <a:buSzPts val="1400"/>
              <a:buNone/>
            </a:pPr>
            <a:r>
              <a:rPr lang="en-US" sz="1800" dirty="0"/>
              <a:t>To provide a more granular prediction of crime hotspots in Los Angeles, we look at the 21 areas individually, and the whole city of L.A. as one area; making it a total of 22 areas.</a:t>
            </a:r>
          </a:p>
          <a:p>
            <a:pPr marL="0" marR="0" lvl="0" indent="0" algn="l" rtl="0">
              <a:lnSpc>
                <a:spcPct val="100000"/>
              </a:lnSpc>
              <a:spcBef>
                <a:spcPts val="0"/>
              </a:spcBef>
              <a:spcAft>
                <a:spcPts val="0"/>
              </a:spcAft>
              <a:buSzPts val="1400"/>
              <a:buNone/>
            </a:pPr>
            <a:endParaRPr lang="en-US" sz="1800" dirty="0"/>
          </a:p>
          <a:p>
            <a:pPr marL="0" marR="0" lvl="0" indent="0" algn="l" rtl="0">
              <a:lnSpc>
                <a:spcPct val="100000"/>
              </a:lnSpc>
              <a:spcBef>
                <a:spcPts val="0"/>
              </a:spcBef>
              <a:spcAft>
                <a:spcPts val="0"/>
              </a:spcAft>
              <a:buSzPts val="1400"/>
              <a:buNone/>
            </a:pPr>
            <a:r>
              <a:rPr lang="en-US" sz="1800" dirty="0"/>
              <a:t>Whilst the average daily crime incidence in Los Angeles is 37.61, there are an average of 53 crimes per day in 77</a:t>
            </a:r>
            <a:r>
              <a:rPr lang="en-US" sz="1800" baseline="30000" dirty="0"/>
              <a:t>th</a:t>
            </a:r>
            <a:r>
              <a:rPr lang="en-US" sz="1800" dirty="0"/>
              <a:t> Street area, making it the area with the highest crime hotspot. With 44 crimes, Pacific area ranks 2</a:t>
            </a:r>
            <a:r>
              <a:rPr lang="en-US" sz="1800" baseline="30000" dirty="0"/>
              <a:t>nd</a:t>
            </a:r>
            <a:r>
              <a:rPr lang="en-US" sz="1800" dirty="0"/>
              <a:t> in average daily crime incidence rates, but 4</a:t>
            </a:r>
            <a:r>
              <a:rPr lang="en-US" sz="1800" baseline="30000" dirty="0"/>
              <a:t>th</a:t>
            </a:r>
            <a:r>
              <a:rPr lang="en-US" sz="1800" dirty="0"/>
              <a:t> in total number of crimes. Hollenbeck area has the least average crime incidence rate of about 24 crimes per day. It however did not produce the least total number of crimes </a:t>
            </a:r>
          </a:p>
          <a:p>
            <a:pPr marL="0" marR="0" lvl="0" indent="0" algn="l" rtl="0">
              <a:lnSpc>
                <a:spcPct val="100000"/>
              </a:lnSpc>
              <a:spcBef>
                <a:spcPts val="0"/>
              </a:spcBef>
              <a:spcAft>
                <a:spcPts val="0"/>
              </a:spcAft>
              <a:buSzPts val="1400"/>
              <a:buNone/>
            </a:pPr>
            <a:endParaRPr lang="en-US" sz="1800" dirty="0"/>
          </a:p>
          <a:p>
            <a:pPr marL="0" marR="0" lvl="0" indent="0" algn="l" rtl="0">
              <a:lnSpc>
                <a:spcPct val="100000"/>
              </a:lnSpc>
              <a:spcBef>
                <a:spcPts val="0"/>
              </a:spcBef>
              <a:spcAft>
                <a:spcPts val="0"/>
              </a:spcAft>
              <a:buSzPts val="1400"/>
              <a:buNone/>
            </a:pPr>
            <a:r>
              <a:rPr lang="en-US" sz="1800" dirty="0"/>
              <a:t>====</a:t>
            </a:r>
          </a:p>
          <a:p>
            <a:pPr algn="l" rtl="0" fontAlgn="base"/>
            <a:endParaRPr lang="en-US" sz="1800" b="0" i="0" dirty="0">
              <a:solidFill>
                <a:srgbClr val="000000"/>
              </a:solidFill>
              <a:effectLst/>
              <a:latin typeface="Times New Roman"/>
              <a:cs typeface="Times New Roman"/>
            </a:endParaRPr>
          </a:p>
        </p:txBody>
      </p:sp>
      <p:sp>
        <p:nvSpPr>
          <p:cNvPr id="99" name="Google Shape;99;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Tree>
    <p:extLst>
      <p:ext uri="{BB962C8B-B14F-4D97-AF65-F5344CB8AC3E}">
        <p14:creationId xmlns:p14="http://schemas.microsoft.com/office/powerpoint/2010/main" val="2564668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b="1" dirty="0"/>
              <a:t>=====Script: </a:t>
            </a:r>
            <a:endParaRPr lang="en-US" sz="1800" dirty="0"/>
          </a:p>
          <a:p>
            <a:pPr marL="0" marR="0" lvl="0" indent="0" algn="l" rtl="0">
              <a:lnSpc>
                <a:spcPct val="100000"/>
              </a:lnSpc>
              <a:spcBef>
                <a:spcPts val="0"/>
              </a:spcBef>
              <a:spcAft>
                <a:spcPts val="0"/>
              </a:spcAft>
              <a:buSzPts val="1400"/>
              <a:buNone/>
            </a:pPr>
            <a:endParaRPr lang="en-US" sz="1800" dirty="0"/>
          </a:p>
          <a:p>
            <a:pPr marL="0" marR="0" lvl="0" indent="0" algn="l" rtl="0">
              <a:lnSpc>
                <a:spcPct val="100000"/>
              </a:lnSpc>
              <a:spcBef>
                <a:spcPts val="0"/>
              </a:spcBef>
              <a:spcAft>
                <a:spcPts val="0"/>
              </a:spcAft>
              <a:buSzPts val="1400"/>
              <a:buNone/>
            </a:pPr>
            <a:r>
              <a:rPr lang="en-US" sz="1800" dirty="0"/>
              <a:t>We ran 44 models, 22 for ARIMA and 22 for LSTM, and came up with the results shown on the screen.</a:t>
            </a:r>
          </a:p>
          <a:p>
            <a:pPr marL="0" marR="0" lvl="0" indent="0" algn="l" rtl="0">
              <a:lnSpc>
                <a:spcPct val="100000"/>
              </a:lnSpc>
              <a:spcBef>
                <a:spcPts val="0"/>
              </a:spcBef>
              <a:spcAft>
                <a:spcPts val="0"/>
              </a:spcAft>
              <a:buSzPts val="1400"/>
              <a:buNone/>
            </a:pPr>
            <a:endParaRPr lang="en-US" sz="1800" dirty="0"/>
          </a:p>
          <a:p>
            <a:pPr marL="0" marR="0" lvl="0" indent="0" algn="l" rtl="0">
              <a:lnSpc>
                <a:spcPct val="100000"/>
              </a:lnSpc>
              <a:spcBef>
                <a:spcPts val="0"/>
              </a:spcBef>
              <a:spcAft>
                <a:spcPts val="0"/>
              </a:spcAft>
              <a:buSzPts val="1400"/>
              <a:buNone/>
            </a:pPr>
            <a:r>
              <a:rPr lang="en-US" sz="1800" dirty="0"/>
              <a:t>The citywide L.A. area had ARIMA RMSE of 27.57 compared to LSTM’s 16.55.  For the individual areas, ARIMA averaged RMSE values of 24.4, with a low of 7.05 for Hollenbeck and a high of 40.33 for Pacific area.</a:t>
            </a:r>
          </a:p>
          <a:p>
            <a:pPr marL="0" marR="0" lvl="0" indent="0" algn="l" rtl="0">
              <a:lnSpc>
                <a:spcPct val="100000"/>
              </a:lnSpc>
              <a:spcBef>
                <a:spcPts val="0"/>
              </a:spcBef>
              <a:spcAft>
                <a:spcPts val="0"/>
              </a:spcAft>
              <a:buSzPts val="1400"/>
              <a:buNone/>
            </a:pPr>
            <a:r>
              <a:rPr lang="en-US" sz="1800" dirty="0"/>
              <a:t>LSTM on the other hand, averaged RMSE values of 2.21, with a low of 1.69 also for Hollenbeck and a high of 2.65 for Pacific area.</a:t>
            </a:r>
          </a:p>
          <a:p>
            <a:pPr marL="0" marR="0" lvl="0" indent="0" algn="l" rtl="0">
              <a:lnSpc>
                <a:spcPct val="100000"/>
              </a:lnSpc>
              <a:spcBef>
                <a:spcPts val="0"/>
              </a:spcBef>
              <a:spcAft>
                <a:spcPts val="0"/>
              </a:spcAft>
              <a:buSzPts val="1400"/>
              <a:buNone/>
            </a:pPr>
            <a:endParaRPr lang="en-US" sz="1800" dirty="0"/>
          </a:p>
          <a:p>
            <a:pPr marL="0" marR="0" lvl="0" indent="0" algn="l" rtl="0">
              <a:lnSpc>
                <a:spcPct val="100000"/>
              </a:lnSpc>
              <a:spcBef>
                <a:spcPts val="0"/>
              </a:spcBef>
              <a:spcAft>
                <a:spcPts val="0"/>
              </a:spcAft>
              <a:buSzPts val="1400"/>
              <a:buNone/>
            </a:pPr>
            <a:r>
              <a:rPr lang="en-US" sz="1800" dirty="0"/>
              <a:t>The lower the root mean squared error, the better the model performance of predicting crime occurrences. LSTM outperforms ARIMA across all the 22 geographical areas.</a:t>
            </a:r>
          </a:p>
          <a:p>
            <a:pPr marL="0" marR="0" lvl="0" indent="0" algn="l" rtl="0">
              <a:lnSpc>
                <a:spcPct val="100000"/>
              </a:lnSpc>
              <a:spcBef>
                <a:spcPts val="0"/>
              </a:spcBef>
              <a:spcAft>
                <a:spcPts val="0"/>
              </a:spcAft>
              <a:buSzPts val="1400"/>
              <a:buNone/>
            </a:pPr>
            <a:endParaRPr lang="en-US" sz="1800" dirty="0"/>
          </a:p>
          <a:p>
            <a:pPr marL="0" marR="0" lvl="0" indent="0" algn="l" rtl="0">
              <a:lnSpc>
                <a:spcPct val="100000"/>
              </a:lnSpc>
              <a:spcBef>
                <a:spcPts val="0"/>
              </a:spcBef>
              <a:spcAft>
                <a:spcPts val="0"/>
              </a:spcAft>
              <a:buSzPts val="1400"/>
              <a:buNone/>
            </a:pPr>
            <a:r>
              <a:rPr lang="en-US" sz="1800" dirty="0"/>
              <a:t>The table on the left shows the RMSE values of the four bureaus. Both ARIMA and LSTM for the 22 areas had lower RMSE values than for the 5 bureaus (LA city inclusive).</a:t>
            </a:r>
          </a:p>
          <a:p>
            <a:pPr marL="0" marR="0" lvl="0" indent="0" algn="l" rtl="0">
              <a:lnSpc>
                <a:spcPct val="100000"/>
              </a:lnSpc>
              <a:spcBef>
                <a:spcPts val="0"/>
              </a:spcBef>
              <a:spcAft>
                <a:spcPts val="0"/>
              </a:spcAft>
              <a:buSzPts val="1400"/>
              <a:buNone/>
            </a:pPr>
            <a:r>
              <a:rPr lang="en-US" sz="1800" dirty="0"/>
              <a:t>====</a:t>
            </a:r>
          </a:p>
          <a:p>
            <a:pPr algn="l" rtl="0" fontAlgn="base"/>
            <a:endParaRPr lang="en-US" sz="1800" b="0" i="0" dirty="0">
              <a:solidFill>
                <a:srgbClr val="000000"/>
              </a:solidFill>
              <a:effectLst/>
              <a:latin typeface="Times New Roman"/>
              <a:cs typeface="Times New Roman"/>
            </a:endParaRPr>
          </a:p>
        </p:txBody>
      </p:sp>
      <p:sp>
        <p:nvSpPr>
          <p:cNvPr id="99" name="Google Shape;99;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Tree>
    <p:extLst>
      <p:ext uri="{BB962C8B-B14F-4D97-AF65-F5344CB8AC3E}">
        <p14:creationId xmlns:p14="http://schemas.microsoft.com/office/powerpoint/2010/main" val="3013971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b="1" dirty="0"/>
              <a:t>=====Script: </a:t>
            </a:r>
            <a:endParaRPr lang="en-US" sz="1800" dirty="0"/>
          </a:p>
          <a:p>
            <a:pPr marL="0" marR="0" lvl="0" indent="0" algn="l" rtl="0">
              <a:lnSpc>
                <a:spcPct val="100000"/>
              </a:lnSpc>
              <a:spcBef>
                <a:spcPts val="0"/>
              </a:spcBef>
              <a:spcAft>
                <a:spcPts val="0"/>
              </a:spcAft>
              <a:buSzPts val="1400"/>
              <a:buNone/>
            </a:pPr>
            <a:r>
              <a:rPr lang="en-US" sz="1800" dirty="0"/>
              <a:t>LSTM prediction charts are bottom in the slides. On the left, is the crime incidence prediction of the entire Los Angeles city-wide. On the right is Hollenbeck area, which has the lowest RMSE value of all the areas. </a:t>
            </a:r>
          </a:p>
          <a:p>
            <a:pPr marL="0" marR="0" lvl="0" indent="0" algn="l" rtl="0">
              <a:lnSpc>
                <a:spcPct val="100000"/>
              </a:lnSpc>
              <a:spcBef>
                <a:spcPts val="0"/>
              </a:spcBef>
              <a:spcAft>
                <a:spcPts val="0"/>
              </a:spcAft>
              <a:buSzPts val="1400"/>
              <a:buNone/>
            </a:pPr>
            <a:endParaRPr lang="en-US" sz="1800" dirty="0"/>
          </a:p>
          <a:p>
            <a:pPr marL="0" marR="0" lvl="0" indent="0" algn="l" rtl="0">
              <a:lnSpc>
                <a:spcPct val="100000"/>
              </a:lnSpc>
              <a:spcBef>
                <a:spcPts val="0"/>
              </a:spcBef>
              <a:spcAft>
                <a:spcPts val="0"/>
              </a:spcAft>
              <a:buSzPts val="1400"/>
              <a:buNone/>
            </a:pPr>
            <a:r>
              <a:rPr lang="en-US" sz="1800" b="0" i="0" dirty="0">
                <a:solidFill>
                  <a:srgbClr val="000000"/>
                </a:solidFill>
                <a:effectLst/>
                <a:latin typeface="Times New Roman" panose="02020603050405020304" pitchFamily="18" charset="0"/>
              </a:rPr>
              <a:t>Both ARIMA and LSTM models are compared side by side. For LSTM (on the right), the predicted data (yellow legend) almost perfectly matches the actual data (orange legend), showing remarkably high accuracy and unnoticeable marginal errors, compared to ARIMA model’s predicted data (green legend on the left).  </a:t>
            </a:r>
            <a:endParaRPr lang="en-US" sz="1800" dirty="0"/>
          </a:p>
          <a:p>
            <a:pPr marL="0" marR="0" lvl="0" indent="0" algn="l" rtl="0">
              <a:lnSpc>
                <a:spcPct val="100000"/>
              </a:lnSpc>
              <a:spcBef>
                <a:spcPts val="0"/>
              </a:spcBef>
              <a:spcAft>
                <a:spcPts val="0"/>
              </a:spcAft>
              <a:buSzPts val="1400"/>
              <a:buNone/>
            </a:pPr>
            <a:r>
              <a:rPr lang="en-US" sz="1800" dirty="0"/>
              <a:t>Now, over to Elijah for results on the crime categorization classification.</a:t>
            </a:r>
          </a:p>
          <a:p>
            <a:pPr marL="0" marR="0" lvl="0" indent="0" algn="l" rtl="0">
              <a:lnSpc>
                <a:spcPct val="100000"/>
              </a:lnSpc>
              <a:spcBef>
                <a:spcPts val="0"/>
              </a:spcBef>
              <a:spcAft>
                <a:spcPts val="0"/>
              </a:spcAft>
              <a:buSzPts val="1400"/>
              <a:buNone/>
            </a:pPr>
            <a:r>
              <a:rPr lang="en-US" sz="1800" dirty="0"/>
              <a:t>====</a:t>
            </a:r>
          </a:p>
          <a:p>
            <a:pPr algn="l" rtl="0" fontAlgn="base"/>
            <a:endParaRPr lang="en-US" sz="1800" b="0" i="0" dirty="0">
              <a:solidFill>
                <a:srgbClr val="000000"/>
              </a:solidFill>
              <a:effectLst/>
              <a:latin typeface="Times New Roman"/>
              <a:cs typeface="Times New Roman"/>
            </a:endParaRPr>
          </a:p>
        </p:txBody>
      </p:sp>
      <p:sp>
        <p:nvSpPr>
          <p:cNvPr id="99" name="Google Shape;99;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a:t>
            </a:fld>
            <a:endParaRPr/>
          </a:p>
        </p:txBody>
      </p:sp>
    </p:spTree>
    <p:extLst>
      <p:ext uri="{BB962C8B-B14F-4D97-AF65-F5344CB8AC3E}">
        <p14:creationId xmlns:p14="http://schemas.microsoft.com/office/powerpoint/2010/main" val="1796037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evening everyone. To continue on from last week, we were advised to remove certain models that were taking too long to train, or performing poorly such as K Nearest Neighbors and support vector classifiers. Our four final algorithms were Logistic Regression, Random Forests, Decision Trees, and </a:t>
            </a:r>
            <a:r>
              <a:rPr lang="en-US" dirty="0" err="1"/>
              <a:t>XGBoost</a:t>
            </a:r>
            <a:r>
              <a:rPr lang="en-US" dirty="0"/>
              <a:t>. We can see a clear pattern in the 4 charts above for each models accuracy, precision, recall and f1 score. The four different datasets allowed a total of 16 models to be trained to see how each performed in the presence of all data, no weather data, no victim demographics data, or missing both victim and demographics data. When weather data is removed, some models show a very slight decline in performance and some do not change at all. However, all performance metrics worsen visibly when victim demographic information is removed.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12657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 a thorough assessment of all feature </a:t>
            </a:r>
            <a:r>
              <a:rPr lang="en-US" dirty="0" err="1"/>
              <a:t>importances</a:t>
            </a:r>
            <a:r>
              <a:rPr lang="en-US" dirty="0"/>
              <a:t>, scaled to percentages, to see how hypothesis variables were influencing model outcomes. In all cases, weapon reported, part 1-2, and time of occurrence were in the top 15 most important features for all models. When weather information is removed, performance parameters change minimally and other features become more important.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8206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5"/>
        <p:cNvGrpSpPr/>
        <p:nvPr/>
      </p:nvGrpSpPr>
      <p:grpSpPr>
        <a:xfrm>
          <a:off x="0" y="0"/>
          <a:ext cx="0" cy="0"/>
          <a:chOff x="0" y="0"/>
          <a:chExt cx="0" cy="0"/>
        </a:xfrm>
      </p:grpSpPr>
      <p:sp>
        <p:nvSpPr>
          <p:cNvPr id="46" name="Google Shape;46;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8" name="Google Shape;48;p2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9" name="Google Shape;4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2"/>
        <p:cNvGrpSpPr/>
        <p:nvPr/>
      </p:nvGrpSpPr>
      <p:grpSpPr>
        <a:xfrm>
          <a:off x="0" y="0"/>
          <a:ext cx="0" cy="0"/>
          <a:chOff x="0" y="0"/>
          <a:chExt cx="0" cy="0"/>
        </a:xfrm>
      </p:grpSpPr>
      <p:sp>
        <p:nvSpPr>
          <p:cNvPr id="53" name="Google Shape;53;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26"/>
          <p:cNvSpPr>
            <a:spLocks noGrp="1"/>
          </p:cNvSpPr>
          <p:nvPr>
            <p:ph type="pic" idx="2"/>
          </p:nvPr>
        </p:nvSpPr>
        <p:spPr>
          <a:xfrm>
            <a:off x="5183188" y="987425"/>
            <a:ext cx="6172200" cy="4873625"/>
          </a:xfrm>
          <a:prstGeom prst="rect">
            <a:avLst/>
          </a:prstGeom>
          <a:noFill/>
          <a:ln>
            <a:noFill/>
          </a:ln>
        </p:spPr>
      </p:sp>
      <p:sp>
        <p:nvSpPr>
          <p:cNvPr id="55" name="Google Shape;55;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6" name="Google Shape;56;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9"/>
        <p:cNvGrpSpPr/>
        <p:nvPr/>
      </p:nvGrpSpPr>
      <p:grpSpPr>
        <a:xfrm>
          <a:off x="0" y="0"/>
          <a:ext cx="0" cy="0"/>
          <a:chOff x="0" y="0"/>
          <a:chExt cx="0" cy="0"/>
        </a:xfrm>
      </p:grpSpPr>
      <p:sp>
        <p:nvSpPr>
          <p:cNvPr id="60" name="Google Shape;60;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5"/>
        <p:cNvGrpSpPr/>
        <p:nvPr/>
      </p:nvGrpSpPr>
      <p:grpSpPr>
        <a:xfrm>
          <a:off x="0" y="0"/>
          <a:ext cx="0" cy="0"/>
          <a:chOff x="0" y="0"/>
          <a:chExt cx="0" cy="0"/>
        </a:xfrm>
      </p:grpSpPr>
      <p:sp>
        <p:nvSpPr>
          <p:cNvPr id="66" name="Google Shape;66;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B991-98B3-D974-80F1-BA0CDC8719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9C2B09-8053-98A5-F473-64E4A9045F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F5DF39-D9DB-3E19-F476-48D3EE1ABE6E}"/>
              </a:ext>
            </a:extLst>
          </p:cNvPr>
          <p:cNvSpPr>
            <a:spLocks noGrp="1"/>
          </p:cNvSpPr>
          <p:nvPr>
            <p:ph type="dt" sz="half" idx="10"/>
          </p:nvPr>
        </p:nvSpPr>
        <p:spPr/>
        <p:txBody>
          <a:bodyPr/>
          <a:lstStyle/>
          <a:p>
            <a:fld id="{696214D9-B05E-FA40-ABCA-C032C407563B}" type="datetimeFigureOut">
              <a:rPr lang="en-US" smtClean="0"/>
              <a:t>3/18/2024</a:t>
            </a:fld>
            <a:endParaRPr lang="en-US"/>
          </a:p>
        </p:txBody>
      </p:sp>
      <p:sp>
        <p:nvSpPr>
          <p:cNvPr id="5" name="Footer Placeholder 4">
            <a:extLst>
              <a:ext uri="{FF2B5EF4-FFF2-40B4-BE49-F238E27FC236}">
                <a16:creationId xmlns:a16="http://schemas.microsoft.com/office/drawing/2014/main" id="{7AE65C2C-8AD2-7C3B-9E52-FCDB66D359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8CA634-E55E-503E-026A-0C1218EB7EE4}"/>
              </a:ext>
            </a:extLst>
          </p:cNvPr>
          <p:cNvSpPr>
            <a:spLocks noGrp="1"/>
          </p:cNvSpPr>
          <p:nvPr>
            <p:ph type="sldNum" sz="quarter" idx="12"/>
          </p:nvPr>
        </p:nvSpPr>
        <p:spPr/>
        <p:txBody>
          <a:bodyPr/>
          <a:lstStyle/>
          <a:p>
            <a:fld id="{78D9B224-E2B1-F24E-AED9-1D7AC4300D26}" type="slidenum">
              <a:rPr lang="en-US" smtClean="0"/>
              <a:t>‹#›</a:t>
            </a:fld>
            <a:endParaRPr lang="en-US"/>
          </a:p>
        </p:txBody>
      </p:sp>
    </p:spTree>
    <p:extLst>
      <p:ext uri="{BB962C8B-B14F-4D97-AF65-F5344CB8AC3E}">
        <p14:creationId xmlns:p14="http://schemas.microsoft.com/office/powerpoint/2010/main" val="15622406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hyperlink" Target="https://repository.rit.edu/theses/11496/" TargetMode="External"/><Relationship Id="rId13" Type="http://schemas.openxmlformats.org/officeDocument/2006/relationships/hyperlink" Target="https://ebookcentral.proquest.com/lib/nu/reader.action?docID=1138225" TargetMode="External"/><Relationship Id="rId3" Type="http://schemas.openxmlformats.org/officeDocument/2006/relationships/hyperlink" Target="https://doi.org/10.26483/ijarcs.v8i5.3393" TargetMode="External"/><Relationship Id="rId7" Type="http://schemas.openxmlformats.org/officeDocument/2006/relationships/hyperlink" Target="https://doi.org/10.1145/3531146.3533090" TargetMode="External"/><Relationship Id="rId12" Type="http://schemas.openxmlformats.org/officeDocument/2006/relationships/hyperlink" Target="https://doi.org/10.1016/0198-9715(90)90004-d"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hyperlink" Target="https://ieeexplore.ieee.org/abstract/document/7013130" TargetMode="External"/><Relationship Id="rId11" Type="http://schemas.openxmlformats.org/officeDocument/2006/relationships/hyperlink" Target="https://abc7.com/hollywood-california-crime-prevention-los-angeles-police-department/12096655/" TargetMode="External"/><Relationship Id="rId5" Type="http://schemas.openxmlformats.org/officeDocument/2006/relationships/hyperlink" Target="https://doi.org/10.1109/ibdap58581.2023.10272002" TargetMode="External"/><Relationship Id="rId10" Type="http://schemas.openxmlformats.org/officeDocument/2006/relationships/hyperlink" Target="https://doi.org/10.1007/s12061-022-09485-9" TargetMode="External"/><Relationship Id="rId4" Type="http://schemas.openxmlformats.org/officeDocument/2006/relationships/hyperlink" Target="https://hdl.handle.net/10027/21894" TargetMode="External"/><Relationship Id="rId9" Type="http://schemas.openxmlformats.org/officeDocument/2006/relationships/hyperlink" Target="https://proceedings.mlr.press/v81/ensign18a.html"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145/3462757.3466150"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doi.org/10.1109/IIAI-AAI.2017.167" TargetMode="External"/><Relationship Id="rId5" Type="http://schemas.openxmlformats.org/officeDocument/2006/relationships/hyperlink" Target="https://doi.org/10.1126/science.aat8084" TargetMode="External"/><Relationship Id="rId4" Type="http://schemas.openxmlformats.org/officeDocument/2006/relationships/hyperlink" Target="https://doi.org/10.29304/jqcm.2022.14.3.986"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doi.org/10.1016/j.ijforecast.2020.03.006" TargetMode="External"/><Relationship Id="rId3" Type="http://schemas.openxmlformats.org/officeDocument/2006/relationships/hyperlink" Target="https://data.lacity.org/Public-Safety/Crime-Data-from-2020-to-Present/2nrs-mtv8/about_data" TargetMode="External"/><Relationship Id="rId7" Type="http://schemas.openxmlformats.org/officeDocument/2006/relationships/hyperlink" Target="https://doi.org/10.1109/ICCKE60553.2023.10326223"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hyperlink" Target="https://doi.org/10.21872/2023IISE_2069" TargetMode="External"/><Relationship Id="rId5" Type="http://schemas.openxmlformats.org/officeDocument/2006/relationships/hyperlink" Target="https://www.wunderground.com/weather/us/ca/los-angeles" TargetMode="External"/><Relationship Id="rId4" Type="http://schemas.openxmlformats.org/officeDocument/2006/relationships/hyperlink" Target="https://data.lacity.org/Public-Safety/Crime-Data-from-2010-to-2019/63jg-8b9z/about_data" TargetMode="External"/><Relationship Id="rId9" Type="http://schemas.openxmlformats.org/officeDocument/2006/relationships/hyperlink" Target="https://doi.org/10.1109/HORA58378.2023.10156662"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007/s10708-021-10485-4"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hyperlink" Target="https://doi.org/10.46647/ijetms.2022.v06i05.049" TargetMode="External"/><Relationship Id="rId5" Type="http://schemas.openxmlformats.org/officeDocument/2006/relationships/hyperlink" Target="https://web.archive.org/web/20180913114415/https:/apps.bea.gov/itable/index.cfm" TargetMode="External"/><Relationship Id="rId4" Type="http://schemas.openxmlformats.org/officeDocument/2006/relationships/hyperlink" Target="https://doi.org/10.3390/ijerph191710594"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ieeexplore.ieee.org/document/10220738" TargetMode="External"/><Relationship Id="rId7" Type="http://schemas.openxmlformats.org/officeDocument/2006/relationships/hyperlink" Target="https://doi.org/10.1002/bimj.201500224"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worldpopulationreview.com/world-city-rankings/richest-city-in-the-world" TargetMode="External"/><Relationship Id="rId5" Type="http://schemas.openxmlformats.org/officeDocument/2006/relationships/hyperlink" Target="https://www.worldatlas.com/cities/america-s-10-most-visited-cities.html" TargetMode="External"/><Relationship Id="rId4" Type="http://schemas.openxmlformats.org/officeDocument/2006/relationships/hyperlink" Target="https://www.weatherbase.com/weather/weather.php3?s=159227&amp;refer=" TargetMode="Externa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26" Type="http://schemas.openxmlformats.org/officeDocument/2006/relationships/diagramLayout" Target="../diagrams/layout5.xml"/><Relationship Id="rId3" Type="http://schemas.openxmlformats.org/officeDocument/2006/relationships/slideLayout" Target="../slideLayouts/slideLayout1.xml"/><Relationship Id="rId21" Type="http://schemas.openxmlformats.org/officeDocument/2006/relationships/diagramLayout" Target="../diagrams/layout4.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5" Type="http://schemas.openxmlformats.org/officeDocument/2006/relationships/diagramData" Target="../diagrams/data5.xml"/><Relationship Id="rId2" Type="http://schemas.openxmlformats.org/officeDocument/2006/relationships/audio" Target="../media/media2.m4a"/><Relationship Id="rId16" Type="http://schemas.openxmlformats.org/officeDocument/2006/relationships/diagramLayout" Target="../diagrams/layout3.xml"/><Relationship Id="rId20" Type="http://schemas.openxmlformats.org/officeDocument/2006/relationships/diagramData" Target="../diagrams/data4.xml"/><Relationship Id="rId29" Type="http://schemas.microsoft.com/office/2007/relationships/diagramDrawing" Target="../diagrams/drawing5.xml"/><Relationship Id="rId1" Type="http://schemas.microsoft.com/office/2007/relationships/media" Target="../media/media2.m4a"/><Relationship Id="rId6" Type="http://schemas.openxmlformats.org/officeDocument/2006/relationships/diagramLayout" Target="../diagrams/layout1.xml"/><Relationship Id="rId11" Type="http://schemas.openxmlformats.org/officeDocument/2006/relationships/diagramLayout" Target="../diagrams/layout2.xml"/><Relationship Id="rId24" Type="http://schemas.microsoft.com/office/2007/relationships/diagramDrawing" Target="../diagrams/drawing4.xml"/><Relationship Id="rId5" Type="http://schemas.openxmlformats.org/officeDocument/2006/relationships/diagramData" Target="../diagrams/data1.xml"/><Relationship Id="rId15" Type="http://schemas.openxmlformats.org/officeDocument/2006/relationships/diagramData" Target="../diagrams/data3.xml"/><Relationship Id="rId23" Type="http://schemas.openxmlformats.org/officeDocument/2006/relationships/diagramColors" Target="../diagrams/colors4.xml"/><Relationship Id="rId28" Type="http://schemas.openxmlformats.org/officeDocument/2006/relationships/diagramColors" Target="../diagrams/colors5.xml"/><Relationship Id="rId10" Type="http://schemas.openxmlformats.org/officeDocument/2006/relationships/diagramData" Target="../diagrams/data2.xml"/><Relationship Id="rId19" Type="http://schemas.microsoft.com/office/2007/relationships/diagramDrawing" Target="../diagrams/drawing3.xml"/><Relationship Id="rId4" Type="http://schemas.openxmlformats.org/officeDocument/2006/relationships/notesSlide" Target="../notesSlides/notesSlide2.xml"/><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diagramQuickStyle" Target="../diagrams/quickStyle4.xml"/><Relationship Id="rId27" Type="http://schemas.openxmlformats.org/officeDocument/2006/relationships/diagramQuickStyle" Target="../diagrams/quickStyle5.xml"/><Relationship Id="rId30"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6.xml"/><Relationship Id="rId13" Type="http://schemas.openxmlformats.org/officeDocument/2006/relationships/diagramColors" Target="../diagrams/colors7.xml"/><Relationship Id="rId3" Type="http://schemas.openxmlformats.org/officeDocument/2006/relationships/slideLayout" Target="../slideLayouts/slideLayout2.xml"/><Relationship Id="rId7" Type="http://schemas.openxmlformats.org/officeDocument/2006/relationships/diagramQuickStyle" Target="../diagrams/quickStyle6.xml"/><Relationship Id="rId12" Type="http://schemas.openxmlformats.org/officeDocument/2006/relationships/diagramQuickStyle" Target="../diagrams/quickStyle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6.xml"/><Relationship Id="rId11" Type="http://schemas.openxmlformats.org/officeDocument/2006/relationships/diagramLayout" Target="../diagrams/layout7.xml"/><Relationship Id="rId5" Type="http://schemas.openxmlformats.org/officeDocument/2006/relationships/diagramData" Target="../diagrams/data6.xml"/><Relationship Id="rId15" Type="http://schemas.openxmlformats.org/officeDocument/2006/relationships/image" Target="../media/image3.png"/><Relationship Id="rId10" Type="http://schemas.openxmlformats.org/officeDocument/2006/relationships/diagramData" Target="../diagrams/data7.xml"/><Relationship Id="rId4" Type="http://schemas.openxmlformats.org/officeDocument/2006/relationships/notesSlide" Target="../notesSlides/notesSlide3.xml"/><Relationship Id="rId9" Type="http://schemas.microsoft.com/office/2007/relationships/diagramDrawing" Target="../diagrams/drawing6.xml"/><Relationship Id="rId14" Type="http://schemas.microsoft.com/office/2007/relationships/diagramDrawing" Target="../diagrams/drawing7.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8.xml"/><Relationship Id="rId13" Type="http://schemas.openxmlformats.org/officeDocument/2006/relationships/diagramQuickStyle" Target="../diagrams/quickStyle9.xml"/><Relationship Id="rId3" Type="http://schemas.openxmlformats.org/officeDocument/2006/relationships/slideLayout" Target="../slideLayouts/slideLayout6.xml"/><Relationship Id="rId7" Type="http://schemas.openxmlformats.org/officeDocument/2006/relationships/diagramLayout" Target="../diagrams/layout8.xml"/><Relationship Id="rId12" Type="http://schemas.openxmlformats.org/officeDocument/2006/relationships/diagramLayout" Target="../diagrams/layout9.xml"/><Relationship Id="rId2" Type="http://schemas.openxmlformats.org/officeDocument/2006/relationships/audio" Target="../media/media4.m4a"/><Relationship Id="rId16" Type="http://schemas.openxmlformats.org/officeDocument/2006/relationships/image" Target="../media/image3.png"/><Relationship Id="rId1" Type="http://schemas.microsoft.com/office/2007/relationships/media" Target="../media/media4.m4a"/><Relationship Id="rId6" Type="http://schemas.openxmlformats.org/officeDocument/2006/relationships/diagramData" Target="../diagrams/data8.xml"/><Relationship Id="rId11" Type="http://schemas.openxmlformats.org/officeDocument/2006/relationships/diagramData" Target="../diagrams/data9.xml"/><Relationship Id="rId5" Type="http://schemas.openxmlformats.org/officeDocument/2006/relationships/image" Target="../media/image4.png"/><Relationship Id="rId15" Type="http://schemas.microsoft.com/office/2007/relationships/diagramDrawing" Target="../diagrams/drawing9.xml"/><Relationship Id="rId10" Type="http://schemas.microsoft.com/office/2007/relationships/diagramDrawing" Target="../diagrams/drawing8.xml"/><Relationship Id="rId4" Type="http://schemas.openxmlformats.org/officeDocument/2006/relationships/notesSlide" Target="../notesSlides/notesSlide4.xml"/><Relationship Id="rId9" Type="http://schemas.openxmlformats.org/officeDocument/2006/relationships/diagramColors" Target="../diagrams/colors8.xml"/><Relationship Id="rId14" Type="http://schemas.openxmlformats.org/officeDocument/2006/relationships/diagramColors" Target="../diagrams/colors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8.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slideLayout" Target="../slideLayouts/slideLayout1.xml"/><Relationship Id="rId7" Type="http://schemas.openxmlformats.org/officeDocument/2006/relationships/image" Target="../media/image11.jpe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7.xml"/><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3.xml"/><Relationship Id="rId7" Type="http://schemas.openxmlformats.org/officeDocument/2006/relationships/image" Target="../media/image1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8.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2b05b165930_0_218"/>
          <p:cNvSpPr txBox="1">
            <a:spLocks noGrp="1"/>
          </p:cNvSpPr>
          <p:nvPr>
            <p:ph type="ctrTitle"/>
          </p:nvPr>
        </p:nvSpPr>
        <p:spPr>
          <a:xfrm>
            <a:off x="116514" y="766557"/>
            <a:ext cx="4589914" cy="2072175"/>
          </a:xfrm>
          <a:prstGeom prst="rect">
            <a:avLst/>
          </a:prstGeom>
          <a:noFill/>
          <a:ln>
            <a:noFill/>
          </a:ln>
        </p:spPr>
        <p:txBody>
          <a:bodyPr spcFirstLastPara="1" wrap="square" lIns="91425" tIns="45700" rIns="91425" bIns="45700" anchor="b" anchorCtr="0">
            <a:normAutofit fontScale="90000"/>
          </a:bodyPr>
          <a:lstStyle/>
          <a:p>
            <a:pPr algn="l"/>
            <a:r>
              <a:rPr lang="en-US" sz="3700" dirty="0"/>
              <a:t>Leveraging Machine Learning for Advanced Crime Prediction in Los Angeles</a:t>
            </a:r>
            <a:endParaRPr lang="en-US" dirty="0"/>
          </a:p>
        </p:txBody>
      </p:sp>
      <p:sp>
        <p:nvSpPr>
          <p:cNvPr id="90" name="Google Shape;90;g2b05b165930_0_218"/>
          <p:cNvSpPr/>
          <p:nvPr/>
        </p:nvSpPr>
        <p:spPr>
          <a:xfrm rot="5400000">
            <a:off x="759867" y="346833"/>
            <a:ext cx="146400" cy="7041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91" name="Google Shape;91;g2b05b165930_0_218"/>
          <p:cNvSpPr txBox="1">
            <a:spLocks noGrp="1"/>
          </p:cNvSpPr>
          <p:nvPr>
            <p:ph type="subTitle" idx="1"/>
          </p:nvPr>
        </p:nvSpPr>
        <p:spPr>
          <a:xfrm>
            <a:off x="232557" y="3646339"/>
            <a:ext cx="4627418" cy="164717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Clr>
                <a:schemeClr val="dk1"/>
              </a:buClr>
              <a:buSzPts val="1513"/>
              <a:buNone/>
            </a:pPr>
            <a:r>
              <a:rPr lang="en-US" sz="1400" b="1" dirty="0"/>
              <a:t>National University: </a:t>
            </a:r>
            <a:r>
              <a:rPr lang="en-US" sz="1400" dirty="0"/>
              <a:t>ANA699C MS Data Science Capstone</a:t>
            </a:r>
            <a:endParaRPr dirty="0"/>
          </a:p>
          <a:p>
            <a:pPr marL="0" lvl="0" indent="0" algn="l" rtl="0">
              <a:lnSpc>
                <a:spcPct val="90000"/>
              </a:lnSpc>
              <a:spcBef>
                <a:spcPts val="1000"/>
              </a:spcBef>
              <a:spcAft>
                <a:spcPts val="0"/>
              </a:spcAft>
              <a:buSzPts val="1513"/>
              <a:buNone/>
            </a:pPr>
            <a:r>
              <a:rPr lang="en-US" sz="1400" b="1" dirty="0"/>
              <a:t>Program Director:</a:t>
            </a:r>
            <a:r>
              <a:rPr lang="en-US" sz="1400" dirty="0"/>
              <a:t> Dr. Jodi Reeves</a:t>
            </a:r>
            <a:endParaRPr dirty="0"/>
          </a:p>
          <a:p>
            <a:pPr marL="0" lvl="0" indent="0" algn="l" rtl="0">
              <a:lnSpc>
                <a:spcPct val="90000"/>
              </a:lnSpc>
              <a:spcBef>
                <a:spcPts val="1000"/>
              </a:spcBef>
              <a:spcAft>
                <a:spcPts val="0"/>
              </a:spcAft>
              <a:buSzPts val="1513"/>
              <a:buNone/>
            </a:pPr>
            <a:r>
              <a:rPr lang="en-US" sz="1400" b="1" dirty="0"/>
              <a:t>Instructor:</a:t>
            </a:r>
            <a:r>
              <a:rPr lang="en-US" sz="1400" dirty="0"/>
              <a:t> Dr. Mario </a:t>
            </a:r>
            <a:r>
              <a:rPr lang="en-US" sz="1400" dirty="0" err="1"/>
              <a:t>Missakian</a:t>
            </a:r>
            <a:endParaRPr dirty="0"/>
          </a:p>
          <a:p>
            <a:pPr marL="0" indent="0" algn="l">
              <a:buSzPts val="1513"/>
            </a:pPr>
            <a:r>
              <a:rPr lang="en-US" sz="1400" b="1" dirty="0"/>
              <a:t>Project Advisor:</a:t>
            </a:r>
            <a:r>
              <a:rPr lang="en-US" sz="1400" dirty="0"/>
              <a:t> Dr. Jawad </a:t>
            </a:r>
            <a:r>
              <a:rPr lang="en-US" sz="1400" dirty="0" err="1"/>
              <a:t>Shatha</a:t>
            </a:r>
            <a:endParaRPr dirty="0"/>
          </a:p>
          <a:p>
            <a:pPr marL="0" indent="0" algn="l">
              <a:buSzPts val="1513"/>
            </a:pPr>
            <a:r>
              <a:rPr lang="en-US" sz="1400" b="1" dirty="0"/>
              <a:t>Project Sponsor: </a:t>
            </a:r>
            <a:r>
              <a:rPr lang="en-US" sz="1400" dirty="0"/>
              <a:t>Dr. Faye Anderson</a:t>
            </a:r>
            <a:endParaRPr sz="1400" b="1" dirty="0"/>
          </a:p>
        </p:txBody>
      </p:sp>
      <p:pic>
        <p:nvPicPr>
          <p:cNvPr id="93" name="Google Shape;93;g2b05b165930_0_218"/>
          <p:cNvPicPr preferRelativeResize="0"/>
          <p:nvPr/>
        </p:nvPicPr>
        <p:blipFill rotWithShape="1">
          <a:blip r:embed="rId5">
            <a:alphaModFix/>
          </a:blip>
          <a:srcRect/>
          <a:stretch/>
        </p:blipFill>
        <p:spPr>
          <a:xfrm>
            <a:off x="4816680" y="786095"/>
            <a:ext cx="7332025" cy="4878374"/>
          </a:xfrm>
          <a:prstGeom prst="rect">
            <a:avLst/>
          </a:prstGeom>
          <a:noFill/>
          <a:ln>
            <a:noFill/>
          </a:ln>
        </p:spPr>
      </p:pic>
      <p:sp>
        <p:nvSpPr>
          <p:cNvPr id="94" name="Google Shape;94;g2b05b165930_0_218"/>
          <p:cNvSpPr txBox="1"/>
          <p:nvPr/>
        </p:nvSpPr>
        <p:spPr>
          <a:xfrm>
            <a:off x="10108564" y="5293512"/>
            <a:ext cx="16722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err="1">
                <a:solidFill>
                  <a:srgbClr val="000000"/>
                </a:solidFill>
                <a:latin typeface="Arial"/>
                <a:ea typeface="Arial"/>
                <a:cs typeface="Arial"/>
                <a:sym typeface="Arial"/>
              </a:rPr>
              <a:t>Crimegrade.org</a:t>
            </a:r>
            <a:r>
              <a:rPr lang="en-US" sz="1100" b="0" i="0" u="none" strike="noStrike" cap="none">
                <a:solidFill>
                  <a:srgbClr val="000000"/>
                </a:solidFill>
                <a:latin typeface="Arial"/>
                <a:ea typeface="Arial"/>
                <a:cs typeface="Arial"/>
                <a:sym typeface="Arial"/>
              </a:rPr>
              <a:t> (2024)</a:t>
            </a:r>
            <a:endParaRPr sz="1100" b="0" i="0" u="none" strike="noStrike" cap="none">
              <a:solidFill>
                <a:srgbClr val="000000"/>
              </a:solidFill>
              <a:latin typeface="Arial"/>
              <a:ea typeface="Arial"/>
              <a:cs typeface="Arial"/>
              <a:sym typeface="Arial"/>
            </a:endParaRPr>
          </a:p>
        </p:txBody>
      </p:sp>
      <p:sp>
        <p:nvSpPr>
          <p:cNvPr id="95" name="Google Shape;95;g2b05b165930_0_218"/>
          <p:cNvSpPr txBox="1"/>
          <p:nvPr/>
        </p:nvSpPr>
        <p:spPr>
          <a:xfrm>
            <a:off x="1989229" y="5493136"/>
            <a:ext cx="3893127" cy="106178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chemeClr val="dk1"/>
              </a:buClr>
              <a:buSzPts val="1513"/>
              <a:buFont typeface="Arial"/>
              <a:buNone/>
            </a:pPr>
            <a:r>
              <a:rPr lang="en-US" sz="1400" b="1" i="0" u="none" strike="noStrike" cap="none" dirty="0">
                <a:solidFill>
                  <a:srgbClr val="000000"/>
                </a:solidFill>
                <a:latin typeface="Arial"/>
                <a:ea typeface="Arial"/>
                <a:cs typeface="Arial"/>
                <a:sym typeface="Arial"/>
              </a:rPr>
              <a:t>Team Name:</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TriForce</a:t>
            </a:r>
            <a:r>
              <a:rPr lang="en-US" sz="1400" b="0" i="0" u="none" strike="noStrike" cap="none" dirty="0">
                <a:solidFill>
                  <a:srgbClr val="000000"/>
                </a:solidFill>
                <a:latin typeface="Arial"/>
                <a:ea typeface="Arial"/>
                <a:cs typeface="Arial"/>
                <a:sym typeface="Arial"/>
              </a:rPr>
              <a:t> Analytica:</a:t>
            </a:r>
            <a:endParaRPr dirty="0"/>
          </a:p>
          <a:p>
            <a:pPr marL="0" marR="0" lvl="0" indent="0" algn="l" rtl="0">
              <a:lnSpc>
                <a:spcPct val="150000"/>
              </a:lnSpc>
              <a:spcBef>
                <a:spcPts val="0"/>
              </a:spcBef>
              <a:spcAft>
                <a:spcPts val="0"/>
              </a:spcAft>
              <a:buClr>
                <a:schemeClr val="dk1"/>
              </a:buClr>
              <a:buSzPts val="1513"/>
              <a:buFont typeface="Arial"/>
              <a:buNone/>
            </a:pPr>
            <a:r>
              <a:rPr lang="en-US" sz="1400" b="0" i="0" u="none" strike="noStrike" cap="none" dirty="0">
                <a:solidFill>
                  <a:srgbClr val="000000"/>
                </a:solidFill>
                <a:latin typeface="Arial"/>
                <a:ea typeface="Arial"/>
                <a:cs typeface="Arial"/>
                <a:sym typeface="Arial"/>
              </a:rPr>
              <a:t>Elijah C Walker, </a:t>
            </a:r>
            <a:r>
              <a:rPr lang="en-US" sz="1400" b="0" i="0" u="none" strike="noStrike" cap="none" dirty="0" err="1">
                <a:solidFill>
                  <a:srgbClr val="000000"/>
                </a:solidFill>
                <a:latin typeface="Arial"/>
                <a:ea typeface="Arial"/>
                <a:cs typeface="Arial"/>
                <a:sym typeface="Arial"/>
              </a:rPr>
              <a:t>Hengly</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Aun</a:t>
            </a:r>
            <a:r>
              <a:rPr lang="en-US" sz="1400" b="0" i="0" u="none" strike="noStrike" cap="none" dirty="0">
                <a:solidFill>
                  <a:srgbClr val="000000"/>
                </a:solidFill>
                <a:latin typeface="Arial"/>
                <a:ea typeface="Arial"/>
                <a:cs typeface="Arial"/>
                <a:sym typeface="Arial"/>
              </a:rPr>
              <a:t>, Magnus </a:t>
            </a:r>
            <a:r>
              <a:rPr lang="en-US" sz="1400" b="0" i="0" u="none" strike="noStrike" cap="none" dirty="0" err="1">
                <a:solidFill>
                  <a:srgbClr val="000000"/>
                </a:solidFill>
                <a:latin typeface="Arial"/>
                <a:ea typeface="Arial"/>
                <a:cs typeface="Arial"/>
                <a:sym typeface="Arial"/>
              </a:rPr>
              <a:t>Aghe</a:t>
            </a:r>
            <a:endParaRPr dirty="0"/>
          </a:p>
          <a:p>
            <a:pPr>
              <a:lnSpc>
                <a:spcPct val="150000"/>
              </a:lnSpc>
            </a:pPr>
            <a:r>
              <a:rPr lang="en-US" sz="1400" b="1" i="0" u="none" strike="noStrike" cap="none" dirty="0">
                <a:solidFill>
                  <a:srgbClr val="000000"/>
                </a:solidFill>
                <a:latin typeface="Arial"/>
                <a:ea typeface="Arial"/>
                <a:cs typeface="Arial"/>
                <a:sym typeface="Arial"/>
              </a:rPr>
              <a:t>Date: </a:t>
            </a:r>
            <a:r>
              <a:rPr lang="en-US" b="1" dirty="0"/>
              <a:t>March 17 </a:t>
            </a:r>
            <a:r>
              <a:rPr lang="en-US" sz="1400" b="1" i="0" u="none" strike="noStrike" cap="none" dirty="0">
                <a:solidFill>
                  <a:srgbClr val="000000"/>
                </a:solidFill>
                <a:latin typeface="Arial"/>
                <a:ea typeface="Arial"/>
                <a:cs typeface="Arial"/>
                <a:sym typeface="Arial"/>
              </a:rPr>
              <a:t>2024</a:t>
            </a:r>
            <a:endParaRPr dirty="0"/>
          </a:p>
        </p:txBody>
      </p:sp>
      <p:sp>
        <p:nvSpPr>
          <p:cNvPr id="3" name="Slide Number Placeholder 2">
            <a:extLst>
              <a:ext uri="{FF2B5EF4-FFF2-40B4-BE49-F238E27FC236}">
                <a16:creationId xmlns:a16="http://schemas.microsoft.com/office/drawing/2014/main" id="{5308DA6C-5A5A-909D-8946-B7EF918D77D4}"/>
              </a:ext>
            </a:extLst>
          </p:cNvPr>
          <p:cNvSpPr>
            <a:spLocks noGrp="1"/>
          </p:cNvSpPr>
          <p:nvPr>
            <p:ph type="sldNum" idx="12"/>
          </p:nvPr>
        </p:nvSpPr>
        <p:spPr>
          <a:xfrm>
            <a:off x="11373418" y="-3057"/>
            <a:ext cx="808234" cy="365125"/>
          </a:xfrm>
        </p:spPr>
        <p:txBody>
          <a:bodyPr/>
          <a:lstStyle/>
          <a:p>
            <a:fld id="{00000000-1234-1234-1234-123412341234}" type="slidenum">
              <a:rPr lang="en-US"/>
              <a:t>1</a:t>
            </a:fld>
            <a:endParaRPr lang="en-US"/>
          </a:p>
        </p:txBody>
      </p:sp>
      <p:pic>
        <p:nvPicPr>
          <p:cNvPr id="4" name="Picture 3" descr="A logo with text on it&#10;&#10;Description automatically generated">
            <a:extLst>
              <a:ext uri="{FF2B5EF4-FFF2-40B4-BE49-F238E27FC236}">
                <a16:creationId xmlns:a16="http://schemas.microsoft.com/office/drawing/2014/main" id="{20607598-510F-E58D-FF05-23771DC7E864}"/>
              </a:ext>
            </a:extLst>
          </p:cNvPr>
          <p:cNvPicPr>
            <a:picLocks noChangeAspect="1"/>
          </p:cNvPicPr>
          <p:nvPr/>
        </p:nvPicPr>
        <p:blipFill>
          <a:blip r:embed="rId6"/>
          <a:stretch>
            <a:fillRect/>
          </a:stretch>
        </p:blipFill>
        <p:spPr>
          <a:xfrm>
            <a:off x="459527" y="5617631"/>
            <a:ext cx="1454199" cy="968370"/>
          </a:xfrm>
          <a:prstGeom prst="rect">
            <a:avLst/>
          </a:prstGeom>
        </p:spPr>
      </p:pic>
      <p:sp>
        <p:nvSpPr>
          <p:cNvPr id="2" name="TextBox 12">
            <a:extLst>
              <a:ext uri="{FF2B5EF4-FFF2-40B4-BE49-F238E27FC236}">
                <a16:creationId xmlns:a16="http://schemas.microsoft.com/office/drawing/2014/main" id="{3A3281B9-0922-3B47-99C1-EFC5FA02CDF3}"/>
              </a:ext>
            </a:extLst>
          </p:cNvPr>
          <p:cNvSpPr txBox="1"/>
          <p:nvPr/>
        </p:nvSpPr>
        <p:spPr>
          <a:xfrm>
            <a:off x="230814" y="2850180"/>
            <a:ext cx="3057726" cy="577850"/>
          </a:xfrm>
          <a:prstGeom prst="rect">
            <a:avLst/>
          </a:prstGeom>
          <a:noFill/>
        </p:spPr>
        <p:txBody>
          <a:bodyPr wrap="square" lIns="91440" tIns="45720" rIns="91440" bIns="45720" anchor="t">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2400" b="1" dirty="0"/>
              <a:t>Chapters 4 &amp; 5</a:t>
            </a:r>
          </a:p>
        </p:txBody>
      </p:sp>
      <p:pic>
        <p:nvPicPr>
          <p:cNvPr id="9" name="Audio 8">
            <a:hlinkClick r:id="" action="ppaction://media"/>
            <a:extLst>
              <a:ext uri="{FF2B5EF4-FFF2-40B4-BE49-F238E27FC236}">
                <a16:creationId xmlns:a16="http://schemas.microsoft.com/office/drawing/2014/main" id="{EF82E980-280A-784F-A9FE-985325F1521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48923512"/>
      </p:ext>
    </p:extLst>
  </p:cSld>
  <p:clrMapOvr>
    <a:masterClrMapping/>
  </p:clrMapOvr>
  <mc:AlternateContent xmlns:mc="http://schemas.openxmlformats.org/markup-compatibility/2006" xmlns:p14="http://schemas.microsoft.com/office/powerpoint/2010/main">
    <mc:Choice Requires="p14">
      <p:transition spd="slow" p14:dur="2000" advTm="27771"/>
    </mc:Choice>
    <mc:Fallback xmlns="">
      <p:transition spd="slow" advTm="27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FAB10-6BD0-B322-EFC7-865438704008}"/>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spcBef>
                <a:spcPct val="0"/>
              </a:spcBef>
            </a:pPr>
            <a:r>
              <a:rPr lang="en-US" sz="2800" kern="1200" dirty="0">
                <a:solidFill>
                  <a:schemeClr val="tx1"/>
                </a:solidFill>
                <a:latin typeface="+mj-lt"/>
                <a:ea typeface="+mj-ea"/>
                <a:cs typeface="+mj-cs"/>
              </a:rPr>
              <a:t>Future research can include implementing these algorithms and methods on other areas, integrating real-time data feeds, hybrid models, and more inclusive datasets.</a:t>
            </a:r>
          </a:p>
        </p:txBody>
      </p:sp>
      <p:pic>
        <p:nvPicPr>
          <p:cNvPr id="2060" name="Picture 12" descr="Los Angeles Crime Map | James Campbell Los Angeles Real Estate Agent">
            <a:extLst>
              <a:ext uri="{FF2B5EF4-FFF2-40B4-BE49-F238E27FC236}">
                <a16:creationId xmlns:a16="http://schemas.microsoft.com/office/drawing/2014/main" id="{35639CD0-8394-8FB5-FFD9-52443363D86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73997" y="2642616"/>
            <a:ext cx="5306501" cy="36057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rtificial Intelligence Software Will Be Helping the Los Angeles Police |  Inc.com">
            <a:extLst>
              <a:ext uri="{FF2B5EF4-FFF2-40B4-BE49-F238E27FC236}">
                <a16:creationId xmlns:a16="http://schemas.microsoft.com/office/drawing/2014/main" id="{62D91A9A-C723-5D95-83A8-871837379B01}"/>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254496" y="2866453"/>
            <a:ext cx="5614416" cy="315810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1AF07F98-F563-A8D7-9BA9-13D063DB8BF6}"/>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10</a:t>
            </a:fld>
            <a:endParaRPr lang="en-US" kern="1200">
              <a:solidFill>
                <a:schemeClr val="tx1">
                  <a:tint val="75000"/>
                </a:schemeClr>
              </a:solidFill>
              <a:latin typeface="+mn-lt"/>
              <a:ea typeface="+mn-ea"/>
              <a:cs typeface="+mn-cs"/>
            </a:endParaRPr>
          </a:p>
        </p:txBody>
      </p:sp>
      <p:sp>
        <p:nvSpPr>
          <p:cNvPr id="6" name="AutoShape 2" descr="predpol">
            <a:extLst>
              <a:ext uri="{FF2B5EF4-FFF2-40B4-BE49-F238E27FC236}">
                <a16:creationId xmlns:a16="http://schemas.microsoft.com/office/drawing/2014/main" id="{0C5ED857-C512-DBEE-BA71-86BBBFC0FAD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95A7E223-77E9-7311-263C-5C378B3295F1}"/>
              </a:ext>
            </a:extLst>
          </p:cNvPr>
          <p:cNvSpPr txBox="1"/>
          <p:nvPr/>
        </p:nvSpPr>
        <p:spPr>
          <a:xfrm>
            <a:off x="0" y="6523672"/>
            <a:ext cx="2225040" cy="307777"/>
          </a:xfrm>
          <a:prstGeom prst="rect">
            <a:avLst/>
          </a:prstGeom>
          <a:noFill/>
        </p:spPr>
        <p:txBody>
          <a:bodyPr wrap="square" rtlCol="0">
            <a:spAutoFit/>
          </a:bodyPr>
          <a:lstStyle/>
          <a:p>
            <a:r>
              <a:rPr lang="en-US" dirty="0"/>
              <a:t>Google (</a:t>
            </a:r>
            <a:r>
              <a:rPr lang="en-US" dirty="0" err="1"/>
              <a:t>n.d</a:t>
            </a:r>
            <a:r>
              <a:rPr lang="en-US" dirty="0"/>
              <a:t>)</a:t>
            </a:r>
          </a:p>
        </p:txBody>
      </p:sp>
      <p:pic>
        <p:nvPicPr>
          <p:cNvPr id="12" name="Audio 11">
            <a:extLst>
              <a:ext uri="{FF2B5EF4-FFF2-40B4-BE49-F238E27FC236}">
                <a16:creationId xmlns:a16="http://schemas.microsoft.com/office/drawing/2014/main" id="{E21496A3-DD3D-A89A-4B93-ED15B61142E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
        <p:nvSpPr>
          <p:cNvPr id="11" name="Google Shape;369;p17">
            <a:extLst>
              <a:ext uri="{FF2B5EF4-FFF2-40B4-BE49-F238E27FC236}">
                <a16:creationId xmlns:a16="http://schemas.microsoft.com/office/drawing/2014/main" id="{75EDEAE2-801F-8F4E-8939-21B80C1F949B}"/>
              </a:ext>
            </a:extLst>
          </p:cNvPr>
          <p:cNvSpPr txBox="1">
            <a:spLocks/>
          </p:cNvSpPr>
          <p:nvPr/>
        </p:nvSpPr>
        <p:spPr>
          <a:xfrm>
            <a:off x="11567757" y="3496"/>
            <a:ext cx="625099" cy="27469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10</a:t>
            </a:fld>
            <a:endParaRPr lang="en-US" dirty="0"/>
          </a:p>
        </p:txBody>
      </p:sp>
      <p:sp>
        <p:nvSpPr>
          <p:cNvPr id="13" name="Google Shape;102;p3">
            <a:extLst>
              <a:ext uri="{FF2B5EF4-FFF2-40B4-BE49-F238E27FC236}">
                <a16:creationId xmlns:a16="http://schemas.microsoft.com/office/drawing/2014/main" id="{FC44562D-6A18-6A43-B107-78E49E857C06}"/>
              </a:ext>
            </a:extLst>
          </p:cNvPr>
          <p:cNvSpPr/>
          <p:nvPr/>
        </p:nvSpPr>
        <p:spPr>
          <a:xfrm>
            <a:off x="4130039" y="1948270"/>
            <a:ext cx="2732185" cy="15179"/>
          </a:xfrm>
          <a:custGeom>
            <a:avLst/>
            <a:gdLst/>
            <a:ahLst/>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904520107"/>
      </p:ext>
    </p:extLst>
  </p:cSld>
  <p:clrMapOvr>
    <a:masterClrMapping/>
  </p:clrMapOvr>
  <mc:AlternateContent xmlns:mc="http://schemas.openxmlformats.org/markup-compatibility/2006" xmlns:p14="http://schemas.microsoft.com/office/powerpoint/2010/main">
    <mc:Choice Requires="p14">
      <p:transition spd="slow" p14:dur="2000" advTm="51487"/>
    </mc:Choice>
    <mc:Fallback xmlns="">
      <p:transition spd="slow" advTm="51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9" name="Slide Number Placeholder 2">
            <a:extLst>
              <a:ext uri="{FF2B5EF4-FFF2-40B4-BE49-F238E27FC236}">
                <a16:creationId xmlns:a16="http://schemas.microsoft.com/office/drawing/2014/main" id="{F80F894D-F479-734F-A7A3-878B050A7982}"/>
              </a:ext>
            </a:extLst>
          </p:cNvPr>
          <p:cNvSpPr>
            <a:spLocks noGrp="1"/>
          </p:cNvSpPr>
          <p:nvPr>
            <p:ph type="sldNum" idx="12"/>
          </p:nvPr>
        </p:nvSpPr>
        <p:spPr>
          <a:xfrm>
            <a:off x="11373418" y="-3057"/>
            <a:ext cx="808234" cy="365125"/>
          </a:xfrm>
        </p:spPr>
        <p:txBody>
          <a:bodyPr/>
          <a:lstStyle/>
          <a:p>
            <a:fld id="{00000000-1234-1234-1234-123412341234}" type="slidenum">
              <a:rPr lang="en-US"/>
              <a:t>11</a:t>
            </a:fld>
            <a:endParaRPr lang="en-US"/>
          </a:p>
        </p:txBody>
      </p:sp>
      <p:sp>
        <p:nvSpPr>
          <p:cNvPr id="3" name="TextBox 2">
            <a:extLst>
              <a:ext uri="{FF2B5EF4-FFF2-40B4-BE49-F238E27FC236}">
                <a16:creationId xmlns:a16="http://schemas.microsoft.com/office/drawing/2014/main" id="{A476FBE2-A370-194D-AF25-336657A6095C}"/>
              </a:ext>
            </a:extLst>
          </p:cNvPr>
          <p:cNvSpPr txBox="1"/>
          <p:nvPr/>
        </p:nvSpPr>
        <p:spPr>
          <a:xfrm>
            <a:off x="1944710" y="515155"/>
            <a:ext cx="184731" cy="307777"/>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62F8A41E-4459-BC45-A955-0CA64910BC70}"/>
              </a:ext>
            </a:extLst>
          </p:cNvPr>
          <p:cNvSpPr txBox="1"/>
          <p:nvPr/>
        </p:nvSpPr>
        <p:spPr>
          <a:xfrm>
            <a:off x="764781" y="196235"/>
            <a:ext cx="10662438" cy="1384995"/>
          </a:xfrm>
          <a:prstGeom prst="rect">
            <a:avLst/>
          </a:prstGeom>
          <a:noFill/>
        </p:spPr>
        <p:txBody>
          <a:bodyPr wrap="square" lIns="91440" tIns="45720" rIns="91440" bIns="45720" rtlCol="0" anchor="t">
            <a:spAutoFit/>
          </a:bodyPr>
          <a:lstStyle/>
          <a:p>
            <a:r>
              <a:rPr lang="en-US" sz="2800" dirty="0">
                <a:solidFill>
                  <a:schemeClr val="dk1"/>
                </a:solidFill>
                <a:latin typeface="Calibri"/>
                <a:cs typeface="Calibri"/>
              </a:rPr>
              <a:t>Conclusion: Victim demographic information is important when predicting crime category, and crime hotspots can be predicted with good accuracy.</a:t>
            </a:r>
          </a:p>
        </p:txBody>
      </p:sp>
      <p:sp>
        <p:nvSpPr>
          <p:cNvPr id="13" name="Google Shape;102;p3">
            <a:extLst>
              <a:ext uri="{FF2B5EF4-FFF2-40B4-BE49-F238E27FC236}">
                <a16:creationId xmlns:a16="http://schemas.microsoft.com/office/drawing/2014/main" id="{1E394A3C-DC99-FE45-94A4-5DEF9D2D54C5}"/>
              </a:ext>
            </a:extLst>
          </p:cNvPr>
          <p:cNvSpPr/>
          <p:nvPr/>
        </p:nvSpPr>
        <p:spPr>
          <a:xfrm>
            <a:off x="1195110" y="1561419"/>
            <a:ext cx="2732185" cy="15179"/>
          </a:xfrm>
          <a:custGeom>
            <a:avLst/>
            <a:gdLst/>
            <a:ahLst/>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 name="Rounded Rectangle 3">
            <a:extLst>
              <a:ext uri="{FF2B5EF4-FFF2-40B4-BE49-F238E27FC236}">
                <a16:creationId xmlns:a16="http://schemas.microsoft.com/office/drawing/2014/main" id="{93A536B4-6758-56C1-2A53-09E7DE2CBD1F}"/>
              </a:ext>
            </a:extLst>
          </p:cNvPr>
          <p:cNvSpPr/>
          <p:nvPr/>
        </p:nvSpPr>
        <p:spPr>
          <a:xfrm>
            <a:off x="1547459" y="1877604"/>
            <a:ext cx="3187556" cy="13484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Hypothesis 1:</a:t>
            </a:r>
          </a:p>
          <a:p>
            <a:pPr algn="ctr"/>
            <a:endParaRPr lang="en-US" dirty="0"/>
          </a:p>
          <a:p>
            <a:r>
              <a:rPr lang="en-US" dirty="0"/>
              <a:t>Future crime hotspots and amounts can be predicted in Los Angeles</a:t>
            </a:r>
          </a:p>
        </p:txBody>
      </p:sp>
      <p:sp>
        <p:nvSpPr>
          <p:cNvPr id="6" name="Rounded Rectangle 5">
            <a:extLst>
              <a:ext uri="{FF2B5EF4-FFF2-40B4-BE49-F238E27FC236}">
                <a16:creationId xmlns:a16="http://schemas.microsoft.com/office/drawing/2014/main" id="{2F5463FF-9F57-A550-50A8-695068D50777}"/>
              </a:ext>
            </a:extLst>
          </p:cNvPr>
          <p:cNvSpPr/>
          <p:nvPr/>
        </p:nvSpPr>
        <p:spPr>
          <a:xfrm>
            <a:off x="1547458" y="3393041"/>
            <a:ext cx="3187557" cy="13484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Hypothesis 2:</a:t>
            </a:r>
          </a:p>
          <a:p>
            <a:pPr algn="ctr"/>
            <a:endParaRPr lang="en-US" dirty="0"/>
          </a:p>
          <a:p>
            <a:r>
              <a:rPr lang="en-US" dirty="0"/>
              <a:t>Weather information has an impact on predicting crime categories in Los Angeles</a:t>
            </a:r>
          </a:p>
        </p:txBody>
      </p:sp>
      <p:sp>
        <p:nvSpPr>
          <p:cNvPr id="7" name="Rounded Rectangle 6">
            <a:extLst>
              <a:ext uri="{FF2B5EF4-FFF2-40B4-BE49-F238E27FC236}">
                <a16:creationId xmlns:a16="http://schemas.microsoft.com/office/drawing/2014/main" id="{CE9F68FA-7918-2D56-3961-9C60561456F0}"/>
              </a:ext>
            </a:extLst>
          </p:cNvPr>
          <p:cNvSpPr/>
          <p:nvPr/>
        </p:nvSpPr>
        <p:spPr>
          <a:xfrm>
            <a:off x="1547459" y="4908479"/>
            <a:ext cx="3187556" cy="14478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Hypothesis 3:</a:t>
            </a:r>
          </a:p>
          <a:p>
            <a:pPr algn="ctr"/>
            <a:endParaRPr lang="en-US" dirty="0"/>
          </a:p>
          <a:p>
            <a:r>
              <a:rPr lang="en-US" dirty="0"/>
              <a:t>Victim Demographic Information has an impact on predicting crime categories in Los Angeles</a:t>
            </a:r>
          </a:p>
        </p:txBody>
      </p:sp>
      <p:sp>
        <p:nvSpPr>
          <p:cNvPr id="8" name="Right Arrow 7">
            <a:extLst>
              <a:ext uri="{FF2B5EF4-FFF2-40B4-BE49-F238E27FC236}">
                <a16:creationId xmlns:a16="http://schemas.microsoft.com/office/drawing/2014/main" id="{1CCE6275-F8FE-9C87-A77F-4554A5355DB6}"/>
              </a:ext>
            </a:extLst>
          </p:cNvPr>
          <p:cNvSpPr/>
          <p:nvPr/>
        </p:nvSpPr>
        <p:spPr>
          <a:xfrm>
            <a:off x="5027769" y="3766843"/>
            <a:ext cx="2028350" cy="482885"/>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A7758206-0F74-F913-A70C-96C9A57D5133}"/>
              </a:ext>
            </a:extLst>
          </p:cNvPr>
          <p:cNvSpPr/>
          <p:nvPr/>
        </p:nvSpPr>
        <p:spPr>
          <a:xfrm>
            <a:off x="5027768" y="2268487"/>
            <a:ext cx="2028351" cy="482885"/>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0C349FCB-0173-DD40-D4EC-74E7AE8E0C67}"/>
              </a:ext>
            </a:extLst>
          </p:cNvPr>
          <p:cNvSpPr/>
          <p:nvPr/>
        </p:nvSpPr>
        <p:spPr>
          <a:xfrm>
            <a:off x="5027768" y="5390971"/>
            <a:ext cx="2028350" cy="482885"/>
          </a:xfrm>
          <a:prstGeom prst="right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a:extLst>
              <a:ext uri="{FF2B5EF4-FFF2-40B4-BE49-F238E27FC236}">
                <a16:creationId xmlns:a16="http://schemas.microsoft.com/office/drawing/2014/main" id="{6F7A1277-A88B-0585-D179-1F5BA7CE6A35}"/>
              </a:ext>
            </a:extLst>
          </p:cNvPr>
          <p:cNvSpPr/>
          <p:nvPr/>
        </p:nvSpPr>
        <p:spPr>
          <a:xfrm>
            <a:off x="7427924" y="1780522"/>
            <a:ext cx="3187556" cy="1191291"/>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Achieved high time series predictive accuracy/low error for the 21 areas of LA using LSTM, showing future crime amounts can be predicted accurately.</a:t>
            </a:r>
          </a:p>
        </p:txBody>
      </p:sp>
      <p:sp>
        <p:nvSpPr>
          <p:cNvPr id="14" name="Rounded Rectangle 13">
            <a:extLst>
              <a:ext uri="{FF2B5EF4-FFF2-40B4-BE49-F238E27FC236}">
                <a16:creationId xmlns:a16="http://schemas.microsoft.com/office/drawing/2014/main" id="{1CBEB7E5-CD45-A4FF-F227-E0901A6FBDC2}"/>
              </a:ext>
            </a:extLst>
          </p:cNvPr>
          <p:cNvSpPr/>
          <p:nvPr/>
        </p:nvSpPr>
        <p:spPr>
          <a:xfrm>
            <a:off x="7427924" y="3226086"/>
            <a:ext cx="3187557" cy="1348483"/>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All machine learning models showed little to no change in performance when weather data is present or removed, indicating it does not play a significant role in crime category prediction.</a:t>
            </a:r>
          </a:p>
        </p:txBody>
      </p:sp>
      <p:sp>
        <p:nvSpPr>
          <p:cNvPr id="15" name="Rounded Rectangle 14">
            <a:extLst>
              <a:ext uri="{FF2B5EF4-FFF2-40B4-BE49-F238E27FC236}">
                <a16:creationId xmlns:a16="http://schemas.microsoft.com/office/drawing/2014/main" id="{A6349A13-30A2-A02B-280D-4560DC7248CE}"/>
              </a:ext>
            </a:extLst>
          </p:cNvPr>
          <p:cNvSpPr/>
          <p:nvPr/>
        </p:nvSpPr>
        <p:spPr>
          <a:xfrm>
            <a:off x="7427924" y="4908479"/>
            <a:ext cx="3187556" cy="1447871"/>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All machine learning models showed a large decline in performance when removing victim demographics features, confirming importance in predictive crime modeling.</a:t>
            </a:r>
          </a:p>
        </p:txBody>
      </p:sp>
      <p:pic>
        <p:nvPicPr>
          <p:cNvPr id="27" name="Audio 26">
            <a:extLst>
              <a:ext uri="{FF2B5EF4-FFF2-40B4-BE49-F238E27FC236}">
                <a16:creationId xmlns:a16="http://schemas.microsoft.com/office/drawing/2014/main" id="{93D9A416-94AD-AB10-B26D-1BDD3BF7F5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27199875"/>
      </p:ext>
    </p:extLst>
  </p:cSld>
  <p:clrMapOvr>
    <a:masterClrMapping/>
  </p:clrMapOvr>
  <mc:AlternateContent xmlns:mc="http://schemas.openxmlformats.org/markup-compatibility/2006" xmlns:p14="http://schemas.microsoft.com/office/powerpoint/2010/main">
    <mc:Choice Requires="p14">
      <p:transition spd="slow" p14:dur="2000" advTm="32926"/>
    </mc:Choice>
    <mc:Fallback xmlns="">
      <p:transition spd="slow" advTm="32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7"/>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17"/>
          <p:cNvSpPr txBox="1">
            <a:spLocks noGrp="1"/>
          </p:cNvSpPr>
          <p:nvPr>
            <p:ph type="title"/>
          </p:nvPr>
        </p:nvSpPr>
        <p:spPr>
          <a:xfrm>
            <a:off x="100415" y="474557"/>
            <a:ext cx="3600900" cy="5431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Calibri"/>
              <a:buNone/>
            </a:pPr>
            <a:r>
              <a:rPr lang="en-US" sz="5400"/>
              <a:t>References</a:t>
            </a:r>
            <a:endParaRPr/>
          </a:p>
        </p:txBody>
      </p:sp>
      <p:sp>
        <p:nvSpPr>
          <p:cNvPr id="367" name="Google Shape;367;p17"/>
          <p:cNvSpPr/>
          <p:nvPr/>
        </p:nvSpPr>
        <p:spPr>
          <a:xfrm rot="5400000">
            <a:off x="1453900" y="3057632"/>
            <a:ext cx="4480560" cy="18288"/>
          </a:xfrm>
          <a:custGeom>
            <a:avLst/>
            <a:gdLst/>
            <a:ahLst/>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8" name="Google Shape;368;p17"/>
          <p:cNvSpPr txBox="1">
            <a:spLocks noGrp="1"/>
          </p:cNvSpPr>
          <p:nvPr>
            <p:ph type="body" idx="1"/>
          </p:nvPr>
        </p:nvSpPr>
        <p:spPr>
          <a:xfrm>
            <a:off x="4150425" y="190450"/>
            <a:ext cx="7928300" cy="6501898"/>
          </a:xfrm>
          <a:prstGeom prst="rect">
            <a:avLst/>
          </a:prstGeom>
          <a:noFill/>
          <a:ln>
            <a:noFill/>
          </a:ln>
        </p:spPr>
        <p:txBody>
          <a:bodyPr spcFirstLastPara="1" wrap="square" lIns="91425" tIns="45700" rIns="91425" bIns="45700" anchor="t" anchorCtr="0">
            <a:noAutofit/>
          </a:bodyPr>
          <a:lstStyle/>
          <a:p>
            <a:pPr>
              <a:buClr>
                <a:schemeClr val="accent2"/>
              </a:buClr>
              <a:buSzPct val="110000"/>
            </a:pPr>
            <a:r>
              <a:rPr lang="en-US" sz="1200" dirty="0">
                <a:solidFill>
                  <a:srgbClr val="000000"/>
                </a:solidFill>
              </a:rPr>
              <a:t>Ahmed, W., Siddhartha Sankar Biswas, &amp; Tabrez Nafis. (2017). Performance Analysis of Naïve Bayes Algorithm on Crime Data Using Rapid Miner. International Journal of Advanced Research in Computer Science, 8(5), 683–687. </a:t>
            </a:r>
            <a:r>
              <a:rPr lang="en-US" sz="1200" dirty="0">
                <a:solidFill>
                  <a:srgbClr val="000000"/>
                </a:solidFill>
                <a:hlinkClick r:id="rId3"/>
              </a:rPr>
              <a:t>https://doi.org/10.26483/ijarcs.v8i5.3393</a:t>
            </a:r>
            <a:endParaRPr lang="en-US" dirty="0"/>
          </a:p>
          <a:p>
            <a:pPr>
              <a:buClr>
                <a:schemeClr val="accent2"/>
              </a:buClr>
              <a:buSzPct val="110000"/>
            </a:pPr>
            <a:r>
              <a:rPr lang="en-US" sz="1200" b="0" i="0" dirty="0">
                <a:solidFill>
                  <a:srgbClr val="000000"/>
                </a:solidFill>
                <a:effectLst/>
              </a:rPr>
              <a:t>Alghamdi, D. M. (2017</a:t>
            </a:r>
            <a:r>
              <a:rPr lang="en-US" sz="1200" dirty="0">
                <a:solidFill>
                  <a:srgbClr val="000000"/>
                </a:solidFill>
              </a:rPr>
              <a:t>, October 27</a:t>
            </a:r>
            <a:r>
              <a:rPr lang="en-US" sz="1200" b="0" i="0" dirty="0">
                <a:solidFill>
                  <a:srgbClr val="000000"/>
                </a:solidFill>
                <a:effectLst/>
              </a:rPr>
              <a:t>). </a:t>
            </a:r>
            <a:r>
              <a:rPr lang="en-US" sz="1200" b="0" dirty="0">
                <a:solidFill>
                  <a:srgbClr val="000000"/>
                </a:solidFill>
                <a:effectLst/>
              </a:rPr>
              <a:t>A </a:t>
            </a:r>
            <a:r>
              <a:rPr lang="en-US" sz="1200" dirty="0">
                <a:solidFill>
                  <a:srgbClr val="000000"/>
                </a:solidFill>
              </a:rPr>
              <a:t>Data Mining Based Approach For Burglary Crime Rate Prediction. Retrieved March 4, 2024</a:t>
            </a:r>
            <a:r>
              <a:rPr lang="en-US" sz="1200" b="0" i="0" dirty="0">
                <a:solidFill>
                  <a:srgbClr val="000000"/>
                </a:solidFill>
                <a:effectLst/>
              </a:rPr>
              <a:t>, </a:t>
            </a:r>
            <a:r>
              <a:rPr lang="en-US" sz="1200" dirty="0">
                <a:solidFill>
                  <a:srgbClr val="000000"/>
                </a:solidFill>
              </a:rPr>
              <a:t>from indigo.uic.edu website: </a:t>
            </a:r>
            <a:r>
              <a:rPr lang="en-US" sz="1200" dirty="0">
                <a:solidFill>
                  <a:srgbClr val="000000"/>
                </a:solidFill>
                <a:hlinkClick r:id="rId4"/>
              </a:rPr>
              <a:t>https://hdl</a:t>
            </a:r>
            <a:r>
              <a:rPr lang="en-US" sz="1200" b="0" i="0" dirty="0">
                <a:solidFill>
                  <a:srgbClr val="000000"/>
                </a:solidFill>
                <a:effectLst/>
                <a:hlinkClick r:id="rId4"/>
              </a:rPr>
              <a:t>.</a:t>
            </a:r>
            <a:r>
              <a:rPr lang="en-US" sz="1200" dirty="0">
                <a:solidFill>
                  <a:srgbClr val="000000"/>
                </a:solidFill>
                <a:hlinkClick r:id="rId4"/>
              </a:rPr>
              <a:t>handle</a:t>
            </a:r>
            <a:r>
              <a:rPr lang="en-US" sz="1200" b="0" i="0" dirty="0">
                <a:solidFill>
                  <a:srgbClr val="000000"/>
                </a:solidFill>
                <a:effectLst/>
                <a:hlinkClick r:id="rId4"/>
              </a:rPr>
              <a:t>.</a:t>
            </a:r>
            <a:r>
              <a:rPr lang="en-US" sz="1200" dirty="0">
                <a:solidFill>
                  <a:srgbClr val="000000"/>
                </a:solidFill>
                <a:hlinkClick r:id="rId4"/>
              </a:rPr>
              <a:t>net/10027/21894</a:t>
            </a:r>
            <a:endParaRPr lang="en-US" dirty="0"/>
          </a:p>
          <a:p>
            <a:pPr>
              <a:buClr>
                <a:schemeClr val="accent2"/>
              </a:buClr>
              <a:buSzPct val="110000"/>
            </a:pPr>
            <a:r>
              <a:rPr lang="en-US" sz="1200" b="0" i="0" dirty="0">
                <a:solidFill>
                  <a:srgbClr val="000000"/>
                </a:solidFill>
                <a:effectLst/>
              </a:rPr>
              <a:t>Arpa, K. F., Mittra, T., Ferdous, T., Jahan, N., </a:t>
            </a:r>
            <a:r>
              <a:rPr lang="en-US" sz="1200" dirty="0">
                <a:solidFill>
                  <a:srgbClr val="000000"/>
                </a:solidFill>
              </a:rPr>
              <a:t>Khan </a:t>
            </a:r>
            <a:r>
              <a:rPr lang="en-US" sz="1200" b="0" i="0" dirty="0">
                <a:solidFill>
                  <a:srgbClr val="000000"/>
                </a:solidFill>
                <a:effectLst/>
              </a:rPr>
              <a:t>Tayna, R. A., Hasan, M., </a:t>
            </a:r>
            <a:r>
              <a:rPr lang="en-US" sz="1200" dirty="0">
                <a:solidFill>
                  <a:srgbClr val="000000"/>
                </a:solidFill>
              </a:rPr>
              <a:t>… </a:t>
            </a:r>
            <a:r>
              <a:rPr lang="en-US" sz="1200" b="0" i="0" dirty="0">
                <a:solidFill>
                  <a:srgbClr val="000000"/>
                </a:solidFill>
                <a:effectLst/>
              </a:rPr>
              <a:t>Ali, M. S. (2023). </a:t>
            </a:r>
            <a:r>
              <a:rPr lang="en-US" sz="1200" b="0" dirty="0">
                <a:solidFill>
                  <a:srgbClr val="000000"/>
                </a:solidFill>
                <a:effectLst/>
              </a:rPr>
              <a:t>A </a:t>
            </a:r>
            <a:r>
              <a:rPr lang="en-US" sz="1200" dirty="0">
                <a:solidFill>
                  <a:srgbClr val="000000"/>
                </a:solidFill>
              </a:rPr>
              <a:t>Machine Learning </a:t>
            </a:r>
            <a:r>
              <a:rPr lang="en-US" sz="1200" b="0" dirty="0">
                <a:solidFill>
                  <a:srgbClr val="000000"/>
                </a:solidFill>
                <a:effectLst/>
              </a:rPr>
              <a:t>and </a:t>
            </a:r>
            <a:r>
              <a:rPr lang="en-US" sz="1200" dirty="0">
                <a:solidFill>
                  <a:srgbClr val="000000"/>
                </a:solidFill>
              </a:rPr>
              <a:t>Deep Learning Integrated Model </a:t>
            </a:r>
            <a:r>
              <a:rPr lang="en-US" sz="1200" b="0" dirty="0">
                <a:solidFill>
                  <a:srgbClr val="000000"/>
                </a:solidFill>
                <a:effectLst/>
              </a:rPr>
              <a:t>to </a:t>
            </a:r>
            <a:r>
              <a:rPr lang="en-US" sz="1200" dirty="0">
                <a:solidFill>
                  <a:srgbClr val="000000"/>
                </a:solidFill>
              </a:rPr>
              <a:t>Detect Criminal Activities</a:t>
            </a:r>
            <a:r>
              <a:rPr lang="en-US" sz="1200" b="0" i="0" dirty="0">
                <a:solidFill>
                  <a:srgbClr val="000000"/>
                </a:solidFill>
                <a:effectLst/>
              </a:rPr>
              <a:t>. </a:t>
            </a:r>
            <a:r>
              <a:rPr lang="en-US" sz="1200" dirty="0">
                <a:solidFill>
                  <a:srgbClr val="000000"/>
                </a:solidFill>
              </a:rPr>
              <a:t>2023 </a:t>
            </a:r>
            <a:r>
              <a:rPr lang="en-US" sz="1200" b="0" dirty="0">
                <a:solidFill>
                  <a:srgbClr val="000000"/>
                </a:solidFill>
                <a:effectLst/>
              </a:rPr>
              <a:t>4th International Conference on Big Data Analytics and Practices (IBDAP).</a:t>
            </a:r>
            <a:r>
              <a:rPr lang="en-US" sz="1200" b="0" i="0" dirty="0">
                <a:solidFill>
                  <a:srgbClr val="000000"/>
                </a:solidFill>
                <a:effectLst/>
              </a:rPr>
              <a:t> </a:t>
            </a:r>
            <a:r>
              <a:rPr lang="en-US" sz="1200" b="0" i="0" dirty="0">
                <a:solidFill>
                  <a:srgbClr val="000000"/>
                </a:solidFill>
                <a:effectLst/>
                <a:hlinkClick r:id="rId5"/>
              </a:rPr>
              <a:t>https://doi.org/</a:t>
            </a:r>
            <a:r>
              <a:rPr lang="en-US" sz="1200" dirty="0">
                <a:solidFill>
                  <a:srgbClr val="000000"/>
                </a:solidFill>
                <a:hlinkClick r:id="rId5"/>
              </a:rPr>
              <a:t>10.1109</a:t>
            </a:r>
            <a:r>
              <a:rPr lang="en-US" sz="1200" b="0" i="0" dirty="0">
                <a:solidFill>
                  <a:srgbClr val="000000"/>
                </a:solidFill>
                <a:effectLst/>
                <a:hlinkClick r:id="rId5"/>
              </a:rPr>
              <a:t>/</a:t>
            </a:r>
            <a:r>
              <a:rPr lang="en-US" sz="1200" dirty="0">
                <a:solidFill>
                  <a:srgbClr val="000000"/>
                </a:solidFill>
                <a:hlinkClick r:id="rId5"/>
              </a:rPr>
              <a:t>ibdap58581.2023.10272002</a:t>
            </a:r>
            <a:endParaRPr lang="en-US" dirty="0"/>
          </a:p>
          <a:p>
            <a:pPr>
              <a:buClr>
                <a:schemeClr val="accent2"/>
              </a:buClr>
              <a:buSzPct val="110000"/>
            </a:pPr>
            <a:r>
              <a:rPr lang="en-US" sz="1200" b="0" i="0" dirty="0" err="1">
                <a:solidFill>
                  <a:srgbClr val="000000"/>
                </a:solidFill>
                <a:effectLst/>
              </a:rPr>
              <a:t>Babakura</a:t>
            </a:r>
            <a:r>
              <a:rPr lang="en-US" sz="1200" b="0" i="0" dirty="0">
                <a:solidFill>
                  <a:srgbClr val="000000"/>
                </a:solidFill>
                <a:effectLst/>
              </a:rPr>
              <a:t>, A., Sulaiman, N., &amp; Yusuf, M. (2014). Improved </a:t>
            </a:r>
            <a:r>
              <a:rPr lang="en-US" sz="1200" dirty="0">
                <a:solidFill>
                  <a:srgbClr val="000000"/>
                </a:solidFill>
              </a:rPr>
              <a:t>Method </a:t>
            </a:r>
            <a:r>
              <a:rPr lang="en-US" sz="1200" b="0" i="0" dirty="0">
                <a:solidFill>
                  <a:srgbClr val="000000"/>
                </a:solidFill>
                <a:effectLst/>
              </a:rPr>
              <a:t>of </a:t>
            </a:r>
            <a:r>
              <a:rPr lang="en-US" sz="1200" dirty="0">
                <a:solidFill>
                  <a:srgbClr val="000000"/>
                </a:solidFill>
              </a:rPr>
              <a:t>Classification Algorithms </a:t>
            </a:r>
            <a:r>
              <a:rPr lang="en-US" sz="1200" b="0" i="0" dirty="0">
                <a:solidFill>
                  <a:srgbClr val="000000"/>
                </a:solidFill>
                <a:effectLst/>
              </a:rPr>
              <a:t>for </a:t>
            </a:r>
            <a:r>
              <a:rPr lang="en-US" sz="1200" dirty="0">
                <a:solidFill>
                  <a:srgbClr val="000000"/>
                </a:solidFill>
              </a:rPr>
              <a:t>Crime Prediction</a:t>
            </a:r>
            <a:r>
              <a:rPr lang="en-US" sz="1200" b="0" i="0" dirty="0">
                <a:solidFill>
                  <a:srgbClr val="000000"/>
                </a:solidFill>
                <a:effectLst/>
              </a:rPr>
              <a:t>. </a:t>
            </a:r>
            <a:r>
              <a:rPr lang="en-US" sz="1200" dirty="0">
                <a:solidFill>
                  <a:srgbClr val="000000"/>
                </a:solidFill>
              </a:rPr>
              <a:t>Retrieved from </a:t>
            </a:r>
            <a:r>
              <a:rPr lang="en-US" sz="1200" dirty="0">
                <a:solidFill>
                  <a:srgbClr val="000000"/>
                </a:solidFill>
                <a:hlinkClick r:id="rId6"/>
              </a:rPr>
              <a:t>https://ieeexplore</a:t>
            </a:r>
            <a:r>
              <a:rPr lang="en-US" sz="1200" b="0" i="0" dirty="0">
                <a:solidFill>
                  <a:srgbClr val="000000"/>
                </a:solidFill>
                <a:effectLst/>
                <a:hlinkClick r:id="rId6"/>
              </a:rPr>
              <a:t>.</a:t>
            </a:r>
            <a:r>
              <a:rPr lang="en-US" sz="1200" dirty="0">
                <a:solidFill>
                  <a:srgbClr val="000000"/>
                </a:solidFill>
                <a:hlinkClick r:id="rId6"/>
              </a:rPr>
              <a:t>ieee</a:t>
            </a:r>
            <a:r>
              <a:rPr lang="en-US" sz="1200" b="0" i="0" dirty="0">
                <a:solidFill>
                  <a:srgbClr val="000000"/>
                </a:solidFill>
                <a:effectLst/>
                <a:hlinkClick r:id="rId6"/>
              </a:rPr>
              <a:t>.</a:t>
            </a:r>
            <a:r>
              <a:rPr lang="en-US" sz="1200" dirty="0">
                <a:solidFill>
                  <a:srgbClr val="000000"/>
                </a:solidFill>
                <a:hlinkClick r:id="rId6"/>
              </a:rPr>
              <a:t>org/abstract/document/7013130</a:t>
            </a:r>
            <a:endParaRPr lang="en-US" dirty="0"/>
          </a:p>
          <a:p>
            <a:pPr>
              <a:buClr>
                <a:schemeClr val="accent2"/>
              </a:buClr>
              <a:buSzPct val="110000"/>
            </a:pPr>
            <a:r>
              <a:rPr lang="en-US" sz="1200" b="0" i="0" dirty="0">
                <a:solidFill>
                  <a:srgbClr val="000000"/>
                </a:solidFill>
                <a:effectLst/>
              </a:rPr>
              <a:t>Bell, A., Solano-</a:t>
            </a:r>
            <a:r>
              <a:rPr lang="en-US" sz="1200" b="0" i="0" dirty="0" err="1">
                <a:solidFill>
                  <a:srgbClr val="000000"/>
                </a:solidFill>
                <a:effectLst/>
              </a:rPr>
              <a:t>Kamaiko</a:t>
            </a:r>
            <a:r>
              <a:rPr lang="en-US" sz="1200" b="0" i="0" dirty="0">
                <a:solidFill>
                  <a:srgbClr val="000000"/>
                </a:solidFill>
                <a:effectLst/>
              </a:rPr>
              <a:t>, I., Nov, O., &amp; </a:t>
            </a:r>
            <a:r>
              <a:rPr lang="en-US" sz="1200" b="0" i="0" dirty="0" err="1">
                <a:solidFill>
                  <a:srgbClr val="000000"/>
                </a:solidFill>
                <a:effectLst/>
              </a:rPr>
              <a:t>Stoyanovich</a:t>
            </a:r>
            <a:r>
              <a:rPr lang="en-US" sz="1200" b="0" i="0" dirty="0">
                <a:solidFill>
                  <a:srgbClr val="000000"/>
                </a:solidFill>
                <a:effectLst/>
              </a:rPr>
              <a:t>, J. (2022). It’s </a:t>
            </a:r>
            <a:r>
              <a:rPr lang="en-US" sz="1200" dirty="0">
                <a:solidFill>
                  <a:srgbClr val="000000"/>
                </a:solidFill>
              </a:rPr>
              <a:t>Just Not That Simple</a:t>
            </a:r>
            <a:r>
              <a:rPr lang="en-US" sz="1200" b="0" i="0" dirty="0">
                <a:solidFill>
                  <a:srgbClr val="000000"/>
                </a:solidFill>
                <a:effectLst/>
              </a:rPr>
              <a:t>: An </a:t>
            </a:r>
            <a:r>
              <a:rPr lang="en-US" sz="1200" dirty="0">
                <a:solidFill>
                  <a:srgbClr val="000000"/>
                </a:solidFill>
              </a:rPr>
              <a:t>Empirical Study </a:t>
            </a:r>
            <a:r>
              <a:rPr lang="en-US" sz="1200" b="0" i="0" dirty="0">
                <a:solidFill>
                  <a:srgbClr val="000000"/>
                </a:solidFill>
                <a:effectLst/>
              </a:rPr>
              <a:t>of the </a:t>
            </a:r>
            <a:r>
              <a:rPr lang="en-US" sz="1200" dirty="0">
                <a:solidFill>
                  <a:srgbClr val="000000"/>
                </a:solidFill>
              </a:rPr>
              <a:t>Accuracy-Explainability Trade-off </a:t>
            </a:r>
            <a:r>
              <a:rPr lang="en-US" sz="1200" b="0" i="0" dirty="0">
                <a:solidFill>
                  <a:srgbClr val="000000"/>
                </a:solidFill>
                <a:effectLst/>
              </a:rPr>
              <a:t>in </a:t>
            </a:r>
            <a:r>
              <a:rPr lang="en-US" sz="1200" dirty="0">
                <a:solidFill>
                  <a:srgbClr val="000000"/>
                </a:solidFill>
              </a:rPr>
              <a:t>Machine Learning </a:t>
            </a:r>
            <a:r>
              <a:rPr lang="en-US" sz="1200" b="0" i="0" dirty="0">
                <a:solidFill>
                  <a:srgbClr val="000000"/>
                </a:solidFill>
                <a:effectLst/>
              </a:rPr>
              <a:t>for </a:t>
            </a:r>
            <a:r>
              <a:rPr lang="en-US" sz="1200" dirty="0">
                <a:solidFill>
                  <a:srgbClr val="000000"/>
                </a:solidFill>
              </a:rPr>
              <a:t>Public Policy</a:t>
            </a:r>
            <a:r>
              <a:rPr lang="en-US" sz="1200" b="0" i="0" dirty="0">
                <a:solidFill>
                  <a:srgbClr val="000000"/>
                </a:solidFill>
                <a:effectLst/>
              </a:rPr>
              <a:t>. </a:t>
            </a:r>
            <a:r>
              <a:rPr lang="en-US" sz="1200" b="0" dirty="0">
                <a:solidFill>
                  <a:srgbClr val="000000"/>
                </a:solidFill>
                <a:effectLst/>
              </a:rPr>
              <a:t>2022 </a:t>
            </a:r>
            <a:r>
              <a:rPr lang="en-US" sz="1200" dirty="0">
                <a:solidFill>
                  <a:srgbClr val="000000"/>
                </a:solidFill>
              </a:rPr>
              <a:t>ACM </a:t>
            </a:r>
            <a:r>
              <a:rPr lang="en-US" sz="1200" b="0" dirty="0">
                <a:solidFill>
                  <a:srgbClr val="000000"/>
                </a:solidFill>
                <a:effectLst/>
              </a:rPr>
              <a:t>Conference on Fairness, Accountability, and Transparency</a:t>
            </a:r>
            <a:r>
              <a:rPr lang="en-US" sz="1200" dirty="0">
                <a:solidFill>
                  <a:srgbClr val="000000"/>
                </a:solidFill>
              </a:rPr>
              <a:t>. </a:t>
            </a:r>
            <a:r>
              <a:rPr lang="en-US" sz="1200" dirty="0">
                <a:solidFill>
                  <a:srgbClr val="000000"/>
                </a:solidFill>
                <a:hlinkClick r:id="rId7"/>
              </a:rPr>
              <a:t>https://doi.org/10.1145/3531146.3533090</a:t>
            </a:r>
            <a:endParaRPr lang="en-US" dirty="0"/>
          </a:p>
          <a:p>
            <a:pPr>
              <a:buClr>
                <a:schemeClr val="accent2"/>
              </a:buClr>
              <a:buSzPct val="110000"/>
            </a:pPr>
            <a:r>
              <a:rPr lang="en-US" sz="1200" b="0" i="0" dirty="0" err="1">
                <a:solidFill>
                  <a:srgbClr val="000000"/>
                </a:solidFill>
                <a:effectLst/>
              </a:rPr>
              <a:t>Bhadri</a:t>
            </a:r>
            <a:r>
              <a:rPr lang="en-US" sz="1200" b="0" i="0" dirty="0">
                <a:solidFill>
                  <a:srgbClr val="000000"/>
                </a:solidFill>
                <a:effectLst/>
              </a:rPr>
              <a:t>, M. (2023). The Effect of Demographic Imbalance on Crime. </a:t>
            </a:r>
            <a:r>
              <a:rPr lang="en-US" sz="1200" dirty="0">
                <a:solidFill>
                  <a:srgbClr val="000000"/>
                </a:solidFill>
              </a:rPr>
              <a:t>Theses</a:t>
            </a:r>
            <a:r>
              <a:rPr lang="en-US" sz="1200" b="0" i="0" dirty="0">
                <a:solidFill>
                  <a:srgbClr val="000000"/>
                </a:solidFill>
                <a:effectLst/>
              </a:rPr>
              <a:t>. </a:t>
            </a:r>
            <a:r>
              <a:rPr lang="en-US" sz="1200" dirty="0">
                <a:solidFill>
                  <a:srgbClr val="000000"/>
                </a:solidFill>
              </a:rPr>
              <a:t>Retrieved from </a:t>
            </a:r>
            <a:r>
              <a:rPr lang="en-US" sz="1200" b="0" i="0" strike="noStrike" dirty="0">
                <a:solidFill>
                  <a:srgbClr val="000000"/>
                </a:solidFill>
                <a:effectLst/>
                <a:hlinkClick r:id="rId8"/>
              </a:rPr>
              <a:t>https://repository.rit.edu/theses/</a:t>
            </a:r>
            <a:r>
              <a:rPr lang="en-US" sz="1200" dirty="0">
                <a:solidFill>
                  <a:srgbClr val="000000"/>
                </a:solidFill>
                <a:hlinkClick r:id="rId8"/>
              </a:rPr>
              <a:t>11496</a:t>
            </a:r>
            <a:r>
              <a:rPr lang="en-US" sz="1200" b="0" i="0" strike="noStrike" dirty="0">
                <a:solidFill>
                  <a:srgbClr val="000000"/>
                </a:solidFill>
                <a:effectLst/>
                <a:hlinkClick r:id="rId8"/>
              </a:rPr>
              <a:t>/</a:t>
            </a:r>
            <a:endParaRPr lang="en-US" dirty="0">
              <a:solidFill>
                <a:srgbClr val="000000"/>
              </a:solidFill>
              <a:hlinkClick r:id="rId8"/>
            </a:endParaRPr>
          </a:p>
          <a:p>
            <a:pPr>
              <a:buClr>
                <a:schemeClr val="accent2"/>
              </a:buClr>
              <a:buSzPct val="110000"/>
            </a:pPr>
            <a:r>
              <a:rPr lang="en-US" sz="1200" b="0" i="0" dirty="0">
                <a:solidFill>
                  <a:srgbClr val="000000"/>
                </a:solidFill>
                <a:effectLst/>
              </a:rPr>
              <a:t>Ensign, D., Friedler, S.</a:t>
            </a:r>
            <a:r>
              <a:rPr lang="en-US" sz="1200" dirty="0">
                <a:solidFill>
                  <a:srgbClr val="000000"/>
                </a:solidFill>
              </a:rPr>
              <a:t> </a:t>
            </a:r>
            <a:r>
              <a:rPr lang="en-US" sz="1200" b="0" i="0" dirty="0">
                <a:solidFill>
                  <a:srgbClr val="000000"/>
                </a:solidFill>
                <a:effectLst/>
              </a:rPr>
              <a:t>A., Neville, S., Scheidegger, C., &amp; Venkatasubramanian, S. (2018</a:t>
            </a:r>
            <a:r>
              <a:rPr lang="en-US" sz="1200" dirty="0">
                <a:solidFill>
                  <a:srgbClr val="000000"/>
                </a:solidFill>
              </a:rPr>
              <a:t>, January 21</a:t>
            </a:r>
            <a:r>
              <a:rPr lang="en-US" sz="1200" b="0" i="0" dirty="0">
                <a:solidFill>
                  <a:srgbClr val="000000"/>
                </a:solidFill>
                <a:effectLst/>
              </a:rPr>
              <a:t>). Runaway </a:t>
            </a:r>
            <a:r>
              <a:rPr lang="en-US" sz="1200" dirty="0">
                <a:solidFill>
                  <a:srgbClr val="000000"/>
                </a:solidFill>
              </a:rPr>
              <a:t>Feedback Loops </a:t>
            </a:r>
            <a:r>
              <a:rPr lang="en-US" sz="1200" b="0" i="0" dirty="0">
                <a:solidFill>
                  <a:srgbClr val="000000"/>
                </a:solidFill>
                <a:effectLst/>
              </a:rPr>
              <a:t>in </a:t>
            </a:r>
            <a:r>
              <a:rPr lang="en-US" sz="1200" dirty="0">
                <a:solidFill>
                  <a:srgbClr val="000000"/>
                </a:solidFill>
              </a:rPr>
              <a:t>Predictive Policing</a:t>
            </a:r>
            <a:r>
              <a:rPr lang="en-US" sz="1200" b="0" i="0" dirty="0">
                <a:solidFill>
                  <a:srgbClr val="000000"/>
                </a:solidFill>
                <a:effectLst/>
              </a:rPr>
              <a:t>. Retrieved from </a:t>
            </a:r>
            <a:r>
              <a:rPr lang="en-US" sz="1200" dirty="0" err="1">
                <a:solidFill>
                  <a:srgbClr val="000000"/>
                </a:solidFill>
              </a:rPr>
              <a:t>proceedings.mlr.press</a:t>
            </a:r>
            <a:r>
              <a:rPr lang="en-US" sz="1200" dirty="0">
                <a:solidFill>
                  <a:srgbClr val="000000"/>
                </a:solidFill>
              </a:rPr>
              <a:t> website: </a:t>
            </a:r>
            <a:r>
              <a:rPr lang="en-US" sz="1200" b="0" i="0" strike="noStrike" dirty="0">
                <a:solidFill>
                  <a:srgbClr val="000000"/>
                </a:solidFill>
                <a:effectLst/>
                <a:hlinkClick r:id="rId9">
                  <a:extLst>
                    <a:ext uri="{A12FA001-AC4F-418D-AE19-62706E023703}">
                      <ahyp:hlinkClr xmlns:ahyp="http://schemas.microsoft.com/office/drawing/2018/hyperlinkcolor" val="tx"/>
                    </a:ext>
                  </a:extLst>
                </a:hlinkClick>
              </a:rPr>
              <a:t>https://proceedings.mlr.press/v81/ensign18a.html</a:t>
            </a:r>
            <a:endParaRPr lang="en-US" dirty="0">
              <a:solidFill>
                <a:srgbClr val="000000"/>
              </a:solidFill>
            </a:endParaRPr>
          </a:p>
          <a:p>
            <a:pPr>
              <a:buClr>
                <a:schemeClr val="accent2"/>
              </a:buClr>
              <a:buSzPct val="110000"/>
            </a:pPr>
            <a:r>
              <a:rPr lang="en-US" sz="1200" dirty="0" err="1">
                <a:solidFill>
                  <a:srgbClr val="000000"/>
                </a:solidFill>
              </a:rPr>
              <a:t>Hardyns</a:t>
            </a:r>
            <a:r>
              <a:rPr lang="en-US" sz="1200" dirty="0">
                <a:solidFill>
                  <a:srgbClr val="000000"/>
                </a:solidFill>
              </a:rPr>
              <a:t>, W., &amp; Khalfa, R. (2022). Predicting Crime Across Cities and Regions: A Comparative Analysis of Predictive Modelling in Three Belgian Settings. Applied Spatial Analysis and Policy, 16. </a:t>
            </a:r>
            <a:r>
              <a:rPr lang="en-US" sz="1200" dirty="0">
                <a:solidFill>
                  <a:srgbClr val="000000"/>
                </a:solidFill>
                <a:hlinkClick r:id="rId10"/>
              </a:rPr>
              <a:t>https://doi.org/10.1007/s12061-022-09485-9</a:t>
            </a:r>
            <a:endParaRPr lang="en-US" dirty="0"/>
          </a:p>
          <a:p>
            <a:pPr>
              <a:buClr>
                <a:schemeClr val="accent2"/>
              </a:buClr>
              <a:buSzPct val="110000"/>
            </a:pPr>
            <a:r>
              <a:rPr lang="en-US" sz="1200" dirty="0">
                <a:solidFill>
                  <a:srgbClr val="000000"/>
                </a:solidFill>
              </a:rPr>
              <a:t>Hayes, R. (2022, August 4). LAPD shifts about 200 officers to Hollywood as residents report increase in crime. Retrieved March 4, 2024, from ABC7 Los Angeles website: </a:t>
            </a:r>
            <a:r>
              <a:rPr lang="en-US" sz="1200" dirty="0">
                <a:solidFill>
                  <a:srgbClr val="000000"/>
                </a:solidFill>
                <a:hlinkClick r:id="rId11"/>
              </a:rPr>
              <a:t>https://abc7.com/hollywood-california-crime-prevention-los-angeles-police-department/12096655/</a:t>
            </a:r>
            <a:endParaRPr lang="en-US" dirty="0"/>
          </a:p>
          <a:p>
            <a:pPr>
              <a:buClr>
                <a:schemeClr val="accent2"/>
              </a:buClr>
              <a:buSzPct val="110000"/>
            </a:pPr>
            <a:r>
              <a:rPr lang="en-US" sz="1200" b="0" i="0" dirty="0">
                <a:solidFill>
                  <a:srgbClr val="000000"/>
                </a:solidFill>
                <a:effectLst/>
              </a:rPr>
              <a:t>Hernandez, A. P. (1990). Artificial intelligence and expert systems in law enforcement: Current and potential uses. </a:t>
            </a:r>
            <a:r>
              <a:rPr lang="en-US" sz="1200" dirty="0">
                <a:solidFill>
                  <a:srgbClr val="000000"/>
                </a:solidFill>
              </a:rPr>
              <a:t>Computers, Environment </a:t>
            </a:r>
            <a:r>
              <a:rPr lang="en-US" sz="1200" b="0" dirty="0">
                <a:solidFill>
                  <a:srgbClr val="000000"/>
                </a:solidFill>
                <a:effectLst/>
              </a:rPr>
              <a:t>and Urban Systems, </a:t>
            </a:r>
            <a:r>
              <a:rPr lang="en-US" sz="1200" dirty="0">
                <a:solidFill>
                  <a:srgbClr val="000000"/>
                </a:solidFill>
              </a:rPr>
              <a:t>14(4), 299–306. </a:t>
            </a:r>
            <a:r>
              <a:rPr lang="en-US" sz="1200" dirty="0">
                <a:solidFill>
                  <a:srgbClr val="000000"/>
                </a:solidFill>
                <a:hlinkClick r:id="rId12"/>
              </a:rPr>
              <a:t>https://doi.org/10.1016/0198-9715(90)90004-d</a:t>
            </a:r>
            <a:endParaRPr lang="en-US" sz="1200" dirty="0">
              <a:solidFill>
                <a:srgbClr val="000000"/>
              </a:solidFill>
            </a:endParaRPr>
          </a:p>
          <a:p>
            <a:pPr>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Hosmer, D. W., Jr., </a:t>
            </a:r>
            <a:r>
              <a:rPr lang="en-US" sz="1200" b="0" i="0" dirty="0" err="1">
                <a:solidFill>
                  <a:srgbClr val="000000"/>
                </a:solidFill>
                <a:effectLst/>
                <a:latin typeface="Times New Roman" panose="02020603050405020304" pitchFamily="18" charset="0"/>
                <a:cs typeface="Times New Roman" panose="02020603050405020304" pitchFamily="18" charset="0"/>
              </a:rPr>
              <a:t>Lemeshow</a:t>
            </a:r>
            <a:r>
              <a:rPr lang="en-US" sz="1200" b="0" i="0" dirty="0">
                <a:solidFill>
                  <a:srgbClr val="000000"/>
                </a:solidFill>
                <a:effectLst/>
                <a:latin typeface="Times New Roman" panose="02020603050405020304" pitchFamily="18" charset="0"/>
                <a:cs typeface="Times New Roman" panose="02020603050405020304" pitchFamily="18" charset="0"/>
              </a:rPr>
              <a:t>, S., &amp; Sturdivant, R. X. (2013). Applied Logistic Regression. In </a:t>
            </a:r>
            <a:r>
              <a:rPr lang="en-US" sz="1200" b="0" i="1" dirty="0">
                <a:solidFill>
                  <a:srgbClr val="000000"/>
                </a:solidFill>
                <a:effectLst/>
                <a:latin typeface="Times New Roman" panose="02020603050405020304" pitchFamily="18" charset="0"/>
                <a:cs typeface="Times New Roman" panose="02020603050405020304" pitchFamily="18" charset="0"/>
              </a:rPr>
              <a:t>ProQuest </a:t>
            </a:r>
            <a:r>
              <a:rPr lang="en-US" sz="1200" b="0" i="1" dirty="0" err="1">
                <a:solidFill>
                  <a:srgbClr val="000000"/>
                </a:solidFill>
                <a:effectLst/>
                <a:latin typeface="Times New Roman" panose="02020603050405020304" pitchFamily="18" charset="0"/>
                <a:cs typeface="Times New Roman" panose="02020603050405020304" pitchFamily="18" charset="0"/>
              </a:rPr>
              <a:t>Ebook</a:t>
            </a:r>
            <a:r>
              <a:rPr lang="en-US" sz="1200" b="0" i="1" dirty="0">
                <a:solidFill>
                  <a:srgbClr val="000000"/>
                </a:solidFill>
                <a:effectLst/>
                <a:latin typeface="Times New Roman" panose="02020603050405020304" pitchFamily="18" charset="0"/>
                <a:cs typeface="Times New Roman" panose="02020603050405020304" pitchFamily="18" charset="0"/>
              </a:rPr>
              <a:t> Central</a:t>
            </a:r>
            <a:r>
              <a:rPr lang="en-US" sz="1200" b="0" i="0" dirty="0">
                <a:solidFill>
                  <a:srgbClr val="000000"/>
                </a:solidFill>
                <a:effectLst/>
                <a:latin typeface="Times New Roman" panose="02020603050405020304" pitchFamily="18" charset="0"/>
                <a:cs typeface="Times New Roman" panose="02020603050405020304" pitchFamily="18" charset="0"/>
              </a:rPr>
              <a:t>. Newark, UNITED STATES: John Wiley &amp; Sons, Incorporated. Retrieved from </a:t>
            </a:r>
            <a:r>
              <a:rPr lang="en-US" sz="1200" b="0" i="0" u="sng" strike="noStrike" dirty="0">
                <a:solidFill>
                  <a:srgbClr val="467886"/>
                </a:solidFill>
                <a:effectLst/>
                <a:latin typeface="Times New Roman" panose="02020603050405020304" pitchFamily="18" charset="0"/>
                <a:cs typeface="Times New Roman" panose="02020603050405020304" pitchFamily="18" charset="0"/>
                <a:hlinkClick r:id="rId13"/>
              </a:rPr>
              <a:t>https://ebookcentral.proquest.com/lib/nu/reader.action?docID=1138225</a:t>
            </a:r>
            <a:r>
              <a:rPr lang="en-US" sz="1200" b="0" i="0" dirty="0">
                <a:solidFill>
                  <a:srgbClr val="000000"/>
                </a:solidFill>
                <a:effectLst/>
                <a:latin typeface="Times New Roman" panose="02020603050405020304" pitchFamily="18" charset="0"/>
                <a:cs typeface="Times New Roman" panose="02020603050405020304" pitchFamily="18" charset="0"/>
              </a:rPr>
              <a:t> </a:t>
            </a:r>
          </a:p>
          <a:p>
            <a:pPr>
              <a:buClr>
                <a:schemeClr val="accent2"/>
              </a:buClr>
              <a:buSzPct val="110000"/>
            </a:pPr>
            <a:endParaRPr lang="en-US" sz="1200" dirty="0">
              <a:solidFill>
                <a:srgbClr val="000000"/>
              </a:solidFill>
            </a:endParaRPr>
          </a:p>
        </p:txBody>
      </p:sp>
      <p:sp>
        <p:nvSpPr>
          <p:cNvPr id="9" name="Google Shape;369;p17">
            <a:extLst>
              <a:ext uri="{FF2B5EF4-FFF2-40B4-BE49-F238E27FC236}">
                <a16:creationId xmlns:a16="http://schemas.microsoft.com/office/drawing/2014/main" id="{62B30B7E-FD63-FF43-B589-7567D9EDB6F1}"/>
              </a:ext>
            </a:extLst>
          </p:cNvPr>
          <p:cNvSpPr txBox="1">
            <a:spLocks noGrp="1"/>
          </p:cNvSpPr>
          <p:nvPr>
            <p:ph type="sldNum" idx="12"/>
          </p:nvPr>
        </p:nvSpPr>
        <p:spPr>
          <a:xfrm>
            <a:off x="9449656" y="3496"/>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dirty="0"/>
          </a:p>
        </p:txBody>
      </p:sp>
    </p:spTree>
    <p:extLst>
      <p:ext uri="{BB962C8B-B14F-4D97-AF65-F5344CB8AC3E}">
        <p14:creationId xmlns:p14="http://schemas.microsoft.com/office/powerpoint/2010/main" val="2311991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7"/>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17"/>
          <p:cNvSpPr txBox="1">
            <a:spLocks noGrp="1"/>
          </p:cNvSpPr>
          <p:nvPr>
            <p:ph type="title"/>
          </p:nvPr>
        </p:nvSpPr>
        <p:spPr>
          <a:xfrm>
            <a:off x="100415" y="474557"/>
            <a:ext cx="3600900" cy="5431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Calibri"/>
              <a:buNone/>
            </a:pPr>
            <a:r>
              <a:rPr lang="en-US" sz="5400"/>
              <a:t>References</a:t>
            </a:r>
            <a:endParaRPr/>
          </a:p>
        </p:txBody>
      </p:sp>
      <p:sp>
        <p:nvSpPr>
          <p:cNvPr id="367" name="Google Shape;367;p17"/>
          <p:cNvSpPr/>
          <p:nvPr/>
        </p:nvSpPr>
        <p:spPr>
          <a:xfrm rot="5400000">
            <a:off x="1453900" y="3057632"/>
            <a:ext cx="4480560" cy="18288"/>
          </a:xfrm>
          <a:custGeom>
            <a:avLst/>
            <a:gdLst/>
            <a:ahLst/>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8" name="Google Shape;368;p17"/>
          <p:cNvSpPr txBox="1">
            <a:spLocks noGrp="1"/>
          </p:cNvSpPr>
          <p:nvPr>
            <p:ph type="body" idx="1"/>
          </p:nvPr>
        </p:nvSpPr>
        <p:spPr>
          <a:xfrm>
            <a:off x="4150425" y="190450"/>
            <a:ext cx="7928300" cy="6604000"/>
          </a:xfrm>
          <a:prstGeom prst="rect">
            <a:avLst/>
          </a:prstGeom>
          <a:noFill/>
          <a:ln>
            <a:noFill/>
          </a:ln>
        </p:spPr>
        <p:txBody>
          <a:bodyPr spcFirstLastPara="1" wrap="square" lIns="91425" tIns="45700" rIns="91425" bIns="45700" anchor="t" anchorCtr="0">
            <a:noAutofit/>
          </a:bodyPr>
          <a:lstStyle/>
          <a:p>
            <a:pPr algn="l" rtl="0" fontAlgn="base">
              <a:buClr>
                <a:schemeClr val="accent2"/>
              </a:buClr>
              <a:buSzPct val="110000"/>
            </a:pPr>
            <a:r>
              <a:rPr lang="en-US" sz="1200" b="0" i="0" dirty="0" err="1">
                <a:solidFill>
                  <a:srgbClr val="000000"/>
                </a:solidFill>
                <a:effectLst/>
                <a:latin typeface="Times New Roman"/>
                <a:cs typeface="Times New Roman"/>
              </a:rPr>
              <a:t>Kabirou</a:t>
            </a:r>
            <a:r>
              <a:rPr lang="en-US" sz="1200" b="0" i="0" dirty="0">
                <a:solidFill>
                  <a:srgbClr val="000000"/>
                </a:solidFill>
                <a:effectLst/>
                <a:latin typeface="Times New Roman"/>
                <a:cs typeface="Times New Roman"/>
              </a:rPr>
              <a:t>, K., &amp; Kishore, K. (2019). Using Machine Learning and Recurrent Neural Networks for Efficient Crime Detection and Prevention. </a:t>
            </a:r>
            <a:r>
              <a:rPr lang="en-US" sz="1200" b="0" i="1" dirty="0">
                <a:solidFill>
                  <a:srgbClr val="000000"/>
                </a:solidFill>
                <a:effectLst/>
                <a:latin typeface="Times New Roman"/>
                <a:cs typeface="Times New Roman"/>
              </a:rPr>
              <a:t>Journal of Emerging Technologies and Innovative Research, 6(6)</a:t>
            </a:r>
            <a:r>
              <a:rPr lang="en-US" sz="1200" b="0" i="0" dirty="0">
                <a:solidFill>
                  <a:srgbClr val="000000"/>
                </a:solidFill>
                <a:effectLst/>
                <a:latin typeface="Times New Roman"/>
                <a:cs typeface="Times New Roman"/>
              </a:rPr>
              <a:t>, 395-402. </a:t>
            </a:r>
          </a:p>
          <a:p>
            <a:pPr algn="l" rtl="0" fontAlgn="base">
              <a:buClr>
                <a:schemeClr val="accent2"/>
              </a:buClr>
              <a:buSzPct val="110000"/>
            </a:pPr>
            <a:r>
              <a:rPr lang="en-US" sz="1200" b="0" i="0" dirty="0">
                <a:solidFill>
                  <a:srgbClr val="000000"/>
                </a:solidFill>
                <a:effectLst/>
                <a:latin typeface="Times New Roman"/>
                <a:cs typeface="Times New Roman"/>
              </a:rPr>
              <a:t>Karimi-</a:t>
            </a:r>
            <a:r>
              <a:rPr lang="en-US" sz="1200" b="0" i="0" dirty="0" err="1">
                <a:solidFill>
                  <a:srgbClr val="000000"/>
                </a:solidFill>
                <a:effectLst/>
                <a:latin typeface="Times New Roman"/>
                <a:cs typeface="Times New Roman"/>
              </a:rPr>
              <a:t>Haghighi</a:t>
            </a:r>
            <a:r>
              <a:rPr lang="en-US" sz="1200" b="0" i="0" dirty="0">
                <a:solidFill>
                  <a:srgbClr val="000000"/>
                </a:solidFill>
                <a:effectLst/>
                <a:latin typeface="Times New Roman"/>
                <a:cs typeface="Times New Roman"/>
              </a:rPr>
              <a:t>, M., &amp; Castillo, C. (2021). Enhancing a recidivism prediction tool with machine learning. </a:t>
            </a:r>
            <a:r>
              <a:rPr lang="en-US" sz="1200" b="0" i="1" dirty="0">
                <a:solidFill>
                  <a:srgbClr val="000000"/>
                </a:solidFill>
                <a:effectLst/>
                <a:latin typeface="Times New Roman"/>
                <a:cs typeface="Times New Roman"/>
              </a:rPr>
              <a:t>Proceedings of the Eighteenth International Conference on Artificial Intelligence and Law</a:t>
            </a:r>
            <a:r>
              <a:rPr lang="en-US" sz="1200" b="0" i="0" dirty="0">
                <a:solidFill>
                  <a:srgbClr val="000000"/>
                </a:solidFill>
                <a:effectLst/>
                <a:latin typeface="Times New Roman"/>
                <a:cs typeface="Times New Roman"/>
              </a:rPr>
              <a:t>. </a:t>
            </a:r>
            <a:r>
              <a:rPr lang="en-US" sz="1200" b="0" i="0" u="sng" strike="noStrike" dirty="0">
                <a:solidFill>
                  <a:srgbClr val="467886"/>
                </a:solidFill>
                <a:effectLst/>
                <a:latin typeface="Times New Roman"/>
                <a:cs typeface="Times New Roman"/>
                <a:hlinkClick r:id="rId3"/>
              </a:rPr>
              <a:t>https://doi.org/10.1145/3462757.3466150</a:t>
            </a:r>
            <a:r>
              <a:rPr lang="en-US" sz="1200" b="0" i="0" dirty="0">
                <a:solidFill>
                  <a:srgbClr val="000000"/>
                </a:solidFill>
                <a:effectLst/>
                <a:latin typeface="Times New Roman"/>
                <a:cs typeface="Times New Roman"/>
              </a:rPr>
              <a:t> </a:t>
            </a:r>
          </a:p>
          <a:p>
            <a:pPr algn="l" rtl="0" fontAlgn="base">
              <a:buClr>
                <a:schemeClr val="accent2"/>
              </a:buClr>
              <a:buSzPct val="110000"/>
            </a:pPr>
            <a:r>
              <a:rPr lang="en-US" sz="1200" b="0" i="0" dirty="0">
                <a:solidFill>
                  <a:srgbClr val="000000"/>
                </a:solidFill>
                <a:effectLst/>
                <a:latin typeface="Times New Roman"/>
                <a:cs typeface="Times New Roman"/>
              </a:rPr>
              <a:t>Khalaf, E. F., &amp; Taresh, A. H. (2022). Survey: Crime Prediction using Machine Learning Approach. </a:t>
            </a:r>
            <a:r>
              <a:rPr lang="en-US" sz="1200" b="0" i="1" dirty="0">
                <a:solidFill>
                  <a:srgbClr val="000000"/>
                </a:solidFill>
                <a:effectLst/>
                <a:latin typeface="Times New Roman"/>
                <a:cs typeface="Times New Roman"/>
              </a:rPr>
              <a:t>Journal of Al-</a:t>
            </a:r>
            <a:r>
              <a:rPr lang="en-US" sz="1200" b="0" i="1" dirty="0" err="1">
                <a:solidFill>
                  <a:srgbClr val="000000"/>
                </a:solidFill>
                <a:effectLst/>
                <a:latin typeface="Times New Roman"/>
                <a:cs typeface="Times New Roman"/>
              </a:rPr>
              <a:t>Qadisiyah</a:t>
            </a:r>
            <a:r>
              <a:rPr lang="en-US" sz="1200" b="0" i="1" dirty="0">
                <a:solidFill>
                  <a:srgbClr val="000000"/>
                </a:solidFill>
                <a:effectLst/>
                <a:latin typeface="Times New Roman"/>
                <a:cs typeface="Times New Roman"/>
              </a:rPr>
              <a:t> for Computer Science and Mathematics, 14(3)</a:t>
            </a:r>
            <a:r>
              <a:rPr lang="en-US" sz="1200" b="0" i="0" dirty="0">
                <a:solidFill>
                  <a:srgbClr val="000000"/>
                </a:solidFill>
                <a:effectLst/>
                <a:latin typeface="Times New Roman"/>
                <a:cs typeface="Times New Roman"/>
              </a:rPr>
              <a:t>, 51-57. </a:t>
            </a:r>
            <a:r>
              <a:rPr lang="en-US" sz="1200" b="0" i="0" u="sng" strike="noStrike" dirty="0">
                <a:solidFill>
                  <a:srgbClr val="467886"/>
                </a:solidFill>
                <a:effectLst/>
                <a:latin typeface="Times New Roman"/>
                <a:cs typeface="Times New Roman"/>
                <a:hlinkClick r:id="rId4"/>
              </a:rPr>
              <a:t>https://doi.org/10.29304/jqcm.2022.14.3.986</a:t>
            </a:r>
            <a:r>
              <a:rPr lang="en-US" sz="1200" b="0" i="0" dirty="0">
                <a:solidFill>
                  <a:srgbClr val="000000"/>
                </a:solidFill>
                <a:effectLst/>
                <a:latin typeface="Times New Roman"/>
                <a:cs typeface="Times New Roman"/>
              </a:rPr>
              <a:t> </a:t>
            </a:r>
          </a:p>
          <a:p>
            <a:pPr algn="l" rtl="0" fontAlgn="base">
              <a:buClr>
                <a:schemeClr val="accent2"/>
              </a:buClr>
              <a:buSzPct val="110000"/>
            </a:pPr>
            <a:r>
              <a:rPr lang="en-US" sz="1200" b="0" i="0" dirty="0">
                <a:solidFill>
                  <a:srgbClr val="000000"/>
                </a:solidFill>
                <a:effectLst/>
                <a:latin typeface="Times New Roman"/>
                <a:cs typeface="Times New Roman"/>
              </a:rPr>
              <a:t>Khan, M., Ali, A., &amp; Alharbi, Y. (2022). Predicting and Preventing Crime: A Crime Prediction Model Using San Francisco Crime Data by Classification Techniques. </a:t>
            </a:r>
            <a:r>
              <a:rPr lang="en-US" sz="1200" b="0" i="1" dirty="0">
                <a:solidFill>
                  <a:srgbClr val="000000"/>
                </a:solidFill>
                <a:effectLst/>
                <a:latin typeface="Times New Roman"/>
                <a:cs typeface="Times New Roman"/>
              </a:rPr>
              <a:t>Complexity</a:t>
            </a:r>
            <a:r>
              <a:rPr lang="en-US" sz="1200" b="0" i="0" dirty="0">
                <a:solidFill>
                  <a:srgbClr val="000000"/>
                </a:solidFill>
                <a:effectLst/>
                <a:latin typeface="Times New Roman"/>
                <a:cs typeface="Times New Roman"/>
              </a:rPr>
              <a:t>, 2022, Article ID 4830411. https://doi.org/10.1155/2022/4830411 </a:t>
            </a:r>
          </a:p>
          <a:p>
            <a:pPr algn="l" rtl="0"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Kim, S., Joshi, P., Kalsi, P. S., &amp; Taheri, P. (2024). Crime Analysis Through Machine Learning. </a:t>
            </a:r>
            <a:r>
              <a:rPr lang="en-US" sz="1200" b="0" i="1" dirty="0">
                <a:solidFill>
                  <a:srgbClr val="000000"/>
                </a:solidFill>
                <a:effectLst/>
                <a:latin typeface="Times New Roman" panose="02020603050405020304" pitchFamily="18" charset="0"/>
                <a:cs typeface="Times New Roman" panose="02020603050405020304" pitchFamily="18" charset="0"/>
              </a:rPr>
              <a:t>Fraser International College, Simon Fraser University</a:t>
            </a:r>
            <a:r>
              <a:rPr lang="en-US" sz="1200" b="0" i="0" dirty="0">
                <a:solidFill>
                  <a:srgbClr val="000000"/>
                </a:solidFill>
                <a:effectLst/>
                <a:latin typeface="Times New Roman" panose="02020603050405020304" pitchFamily="18" charset="0"/>
                <a:cs typeface="Times New Roman" panose="02020603050405020304" pitchFamily="18" charset="0"/>
              </a:rPr>
              <a:t>. </a:t>
            </a:r>
          </a:p>
          <a:p>
            <a:pPr algn="l" rtl="0"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Kim, S., &amp; Lee, S. (2023). Nonlinear relationships and interaction effects of an urban environment on crime incidence: Application of urban big data and an interpretable machine learning method.</a:t>
            </a:r>
            <a:r>
              <a:rPr lang="en-US" sz="1200" b="0" i="1" dirty="0">
                <a:solidFill>
                  <a:srgbClr val="000000"/>
                </a:solidFill>
                <a:effectLst/>
                <a:latin typeface="Times New Roman" panose="02020603050405020304" pitchFamily="18" charset="0"/>
                <a:cs typeface="Times New Roman" panose="02020603050405020304" pitchFamily="18" charset="0"/>
              </a:rPr>
              <a:t> Sustainable Cities and Society, 91,</a:t>
            </a:r>
            <a:r>
              <a:rPr lang="en-US" sz="1200" b="0" i="0" dirty="0">
                <a:solidFill>
                  <a:srgbClr val="000000"/>
                </a:solidFill>
                <a:effectLst/>
                <a:latin typeface="Times New Roman" panose="02020603050405020304" pitchFamily="18" charset="0"/>
                <a:cs typeface="Times New Roman" panose="02020603050405020304" pitchFamily="18" charset="0"/>
              </a:rPr>
              <a:t> 104419. </a:t>
            </a:r>
          </a:p>
          <a:p>
            <a:pPr algn="l" rtl="0" fontAlgn="base">
              <a:buClr>
                <a:schemeClr val="accent2"/>
              </a:buClr>
              <a:buSzPct val="110000"/>
            </a:pPr>
            <a:r>
              <a:rPr lang="en-US" sz="1200" b="0" i="0" dirty="0">
                <a:solidFill>
                  <a:srgbClr val="000000"/>
                </a:solidFill>
                <a:effectLst/>
                <a:latin typeface="Times New Roman"/>
                <a:cs typeface="Times New Roman"/>
              </a:rPr>
              <a:t>Letourneau, S., Ell, N., Cheung, P., McCaskill, J., &amp; El-Hajj, M. (2018). The effects of </a:t>
            </a:r>
            <a:r>
              <a:rPr lang="en-US" sz="1200" b="0" i="0" dirty="0" err="1">
                <a:solidFill>
                  <a:srgbClr val="000000"/>
                </a:solidFill>
                <a:effectLst/>
                <a:latin typeface="Times New Roman"/>
                <a:cs typeface="Times New Roman"/>
              </a:rPr>
              <a:t>neighbourhood</a:t>
            </a:r>
            <a:r>
              <a:rPr lang="en-US" sz="1200" b="0" i="0" dirty="0">
                <a:solidFill>
                  <a:srgbClr val="000000"/>
                </a:solidFill>
                <a:effectLst/>
                <a:latin typeface="Times New Roman"/>
                <a:cs typeface="Times New Roman"/>
              </a:rPr>
              <a:t> characteristics on crime incidence. In </a:t>
            </a:r>
            <a:r>
              <a:rPr lang="en-US" sz="1200" b="0" i="1" dirty="0">
                <a:solidFill>
                  <a:srgbClr val="000000"/>
                </a:solidFill>
                <a:effectLst/>
                <a:latin typeface="Times New Roman"/>
                <a:cs typeface="Times New Roman"/>
              </a:rPr>
              <a:t>2018 IEEE 8th Annual Computing and Communication Workshop and Conference (CCWC) </a:t>
            </a:r>
            <a:r>
              <a:rPr lang="en-US" sz="1200" b="0" i="0" dirty="0">
                <a:solidFill>
                  <a:srgbClr val="000000"/>
                </a:solidFill>
                <a:effectLst/>
                <a:latin typeface="Times New Roman"/>
                <a:cs typeface="Times New Roman"/>
              </a:rPr>
              <a:t>(pp. 720-726). Las Vegas, NV, USA: IEEE. https://doi.org/10.1109/CCWC.2018.8301675 </a:t>
            </a:r>
          </a:p>
          <a:p>
            <a:pPr algn="l" rtl="0"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Liang, W., Cao, J., Chen, L., Wang, Y., Wu, J., Beheshti, A., &amp; Tang, J. (2023). Crime prediction with missing data via spatiotemporal regularized tensor decomposition. </a:t>
            </a:r>
            <a:r>
              <a:rPr lang="en-US" sz="1200" b="0" i="1" dirty="0">
                <a:solidFill>
                  <a:srgbClr val="000000"/>
                </a:solidFill>
                <a:effectLst/>
                <a:latin typeface="Times New Roman" panose="02020603050405020304" pitchFamily="18" charset="0"/>
                <a:cs typeface="Times New Roman" panose="02020603050405020304" pitchFamily="18" charset="0"/>
              </a:rPr>
              <a:t>IEEE Transactions on Big Data, 9(5).</a:t>
            </a:r>
            <a:r>
              <a:rPr lang="en-US" sz="1200" b="0" i="0" dirty="0">
                <a:solidFill>
                  <a:srgbClr val="000000"/>
                </a:solidFill>
                <a:effectLst/>
                <a:latin typeface="Times New Roman" panose="02020603050405020304" pitchFamily="18" charset="0"/>
                <a:cs typeface="Times New Roman" panose="02020603050405020304" pitchFamily="18" charset="0"/>
              </a:rPr>
              <a:t> https://</a:t>
            </a:r>
            <a:r>
              <a:rPr lang="en-US" sz="1200" b="0" i="0" dirty="0" err="1">
                <a:solidFill>
                  <a:srgbClr val="000000"/>
                </a:solidFill>
                <a:effectLst/>
                <a:latin typeface="Times New Roman" panose="02020603050405020304" pitchFamily="18" charset="0"/>
                <a:cs typeface="Times New Roman" panose="02020603050405020304" pitchFamily="18" charset="0"/>
              </a:rPr>
              <a:t>doi.org</a:t>
            </a:r>
            <a:r>
              <a:rPr lang="en-US" sz="1200" b="0" i="0" dirty="0">
                <a:solidFill>
                  <a:srgbClr val="000000"/>
                </a:solidFill>
                <a:effectLst/>
                <a:latin typeface="Times New Roman" panose="02020603050405020304" pitchFamily="18" charset="0"/>
                <a:cs typeface="Times New Roman" panose="02020603050405020304" pitchFamily="18" charset="0"/>
              </a:rPr>
              <a:t>/10.1109/TBDATA.2023.3283098 </a:t>
            </a:r>
          </a:p>
          <a:p>
            <a:pPr algn="l" rtl="0"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Lin, X., </a:t>
            </a:r>
            <a:r>
              <a:rPr lang="en-US" sz="1200" b="0" i="0" dirty="0" err="1">
                <a:solidFill>
                  <a:srgbClr val="000000"/>
                </a:solidFill>
                <a:effectLst/>
                <a:latin typeface="Times New Roman" panose="02020603050405020304" pitchFamily="18" charset="0"/>
                <a:cs typeface="Times New Roman" panose="02020603050405020304" pitchFamily="18" charset="0"/>
              </a:rPr>
              <a:t>Rivenson</a:t>
            </a:r>
            <a:r>
              <a:rPr lang="en-US" sz="1200" b="0" i="0" dirty="0">
                <a:solidFill>
                  <a:srgbClr val="000000"/>
                </a:solidFill>
                <a:effectLst/>
                <a:latin typeface="Times New Roman" panose="02020603050405020304" pitchFamily="18" charset="0"/>
                <a:cs typeface="Times New Roman" panose="02020603050405020304" pitchFamily="18" charset="0"/>
              </a:rPr>
              <a:t>, Y., </a:t>
            </a:r>
            <a:r>
              <a:rPr lang="en-US" sz="1200" b="0" i="0" dirty="0" err="1">
                <a:solidFill>
                  <a:srgbClr val="000000"/>
                </a:solidFill>
                <a:effectLst/>
                <a:latin typeface="Times New Roman" panose="02020603050405020304" pitchFamily="18" charset="0"/>
                <a:cs typeface="Times New Roman" panose="02020603050405020304" pitchFamily="18" charset="0"/>
              </a:rPr>
              <a:t>Yardimci</a:t>
            </a:r>
            <a:r>
              <a:rPr lang="en-US" sz="1200" b="0" i="0" dirty="0">
                <a:solidFill>
                  <a:srgbClr val="000000"/>
                </a:solidFill>
                <a:effectLst/>
                <a:latin typeface="Times New Roman" panose="02020603050405020304" pitchFamily="18" charset="0"/>
                <a:cs typeface="Times New Roman" panose="02020603050405020304" pitchFamily="18" charset="0"/>
              </a:rPr>
              <a:t>, N. T., </a:t>
            </a:r>
            <a:r>
              <a:rPr lang="en-US" sz="1200" b="0" i="0" dirty="0" err="1">
                <a:solidFill>
                  <a:srgbClr val="000000"/>
                </a:solidFill>
                <a:effectLst/>
                <a:latin typeface="Times New Roman" panose="02020603050405020304" pitchFamily="18" charset="0"/>
                <a:cs typeface="Times New Roman" panose="02020603050405020304" pitchFamily="18" charset="0"/>
              </a:rPr>
              <a:t>Veli</a:t>
            </a:r>
            <a:r>
              <a:rPr lang="en-US" sz="1200" b="0" i="0" dirty="0">
                <a:solidFill>
                  <a:srgbClr val="000000"/>
                </a:solidFill>
                <a:effectLst/>
                <a:latin typeface="Times New Roman" panose="02020603050405020304" pitchFamily="18" charset="0"/>
                <a:cs typeface="Times New Roman" panose="02020603050405020304" pitchFamily="18" charset="0"/>
              </a:rPr>
              <a:t>, M., Luo, Y., </a:t>
            </a:r>
            <a:r>
              <a:rPr lang="en-US" sz="1200" b="0" i="0" dirty="0" err="1">
                <a:solidFill>
                  <a:srgbClr val="000000"/>
                </a:solidFill>
                <a:effectLst/>
                <a:latin typeface="Times New Roman" panose="02020603050405020304" pitchFamily="18" charset="0"/>
                <a:cs typeface="Times New Roman" panose="02020603050405020304" pitchFamily="18" charset="0"/>
              </a:rPr>
              <a:t>Jarrahi</a:t>
            </a:r>
            <a:r>
              <a:rPr lang="en-US" sz="1200" b="0" i="0" dirty="0">
                <a:solidFill>
                  <a:srgbClr val="000000"/>
                </a:solidFill>
                <a:effectLst/>
                <a:latin typeface="Times New Roman" panose="02020603050405020304" pitchFamily="18" charset="0"/>
                <a:cs typeface="Times New Roman" panose="02020603050405020304" pitchFamily="18" charset="0"/>
              </a:rPr>
              <a:t>, M., &amp; </a:t>
            </a:r>
            <a:r>
              <a:rPr lang="en-US" sz="1200" b="0" i="0" dirty="0" err="1">
                <a:solidFill>
                  <a:srgbClr val="000000"/>
                </a:solidFill>
                <a:effectLst/>
                <a:latin typeface="Times New Roman" panose="02020603050405020304" pitchFamily="18" charset="0"/>
                <a:cs typeface="Times New Roman" panose="02020603050405020304" pitchFamily="18" charset="0"/>
              </a:rPr>
              <a:t>Ozcan</a:t>
            </a:r>
            <a:r>
              <a:rPr lang="en-US" sz="1200" b="0" i="0" dirty="0">
                <a:solidFill>
                  <a:srgbClr val="000000"/>
                </a:solidFill>
                <a:effectLst/>
                <a:latin typeface="Times New Roman" panose="02020603050405020304" pitchFamily="18" charset="0"/>
                <a:cs typeface="Times New Roman" panose="02020603050405020304" pitchFamily="18" charset="0"/>
              </a:rPr>
              <a:t>, A. (2018). All-optical machine learning using diffractive deep neural networks. </a:t>
            </a:r>
            <a:r>
              <a:rPr lang="en-US" sz="1200" b="0" i="1" dirty="0">
                <a:solidFill>
                  <a:srgbClr val="000000"/>
                </a:solidFill>
                <a:effectLst/>
                <a:latin typeface="Times New Roman" panose="02020603050405020304" pitchFamily="18" charset="0"/>
                <a:cs typeface="Times New Roman" panose="02020603050405020304" pitchFamily="18" charset="0"/>
              </a:rPr>
              <a:t>Science</a:t>
            </a:r>
            <a:r>
              <a:rPr lang="en-US" sz="1200" b="0" i="0" dirty="0">
                <a:solidFill>
                  <a:srgbClr val="000000"/>
                </a:solidFill>
                <a:effectLst/>
                <a:latin typeface="Times New Roman" panose="02020603050405020304" pitchFamily="18" charset="0"/>
                <a:cs typeface="Times New Roman" panose="02020603050405020304" pitchFamily="18" charset="0"/>
              </a:rPr>
              <a:t>, </a:t>
            </a:r>
            <a:r>
              <a:rPr lang="en-US" sz="1200" b="0" i="1" dirty="0">
                <a:solidFill>
                  <a:srgbClr val="000000"/>
                </a:solidFill>
                <a:effectLst/>
                <a:latin typeface="Times New Roman" panose="02020603050405020304" pitchFamily="18" charset="0"/>
                <a:cs typeface="Times New Roman" panose="02020603050405020304" pitchFamily="18" charset="0"/>
              </a:rPr>
              <a:t>361</a:t>
            </a:r>
            <a:r>
              <a:rPr lang="en-US" sz="1200" b="0" i="0" dirty="0">
                <a:solidFill>
                  <a:srgbClr val="000000"/>
                </a:solidFill>
                <a:effectLst/>
                <a:latin typeface="Times New Roman" panose="02020603050405020304" pitchFamily="18" charset="0"/>
                <a:cs typeface="Times New Roman" panose="02020603050405020304" pitchFamily="18" charset="0"/>
              </a:rPr>
              <a:t>(6406), 1004–1008. </a:t>
            </a:r>
            <a:r>
              <a:rPr lang="en-US" sz="1200" b="0" i="0" u="sng" strike="noStrike" dirty="0">
                <a:solidFill>
                  <a:srgbClr val="467886"/>
                </a:solidFill>
                <a:effectLst/>
                <a:latin typeface="Times New Roman" panose="02020603050405020304" pitchFamily="18" charset="0"/>
                <a:cs typeface="Times New Roman" panose="02020603050405020304" pitchFamily="18" charset="0"/>
                <a:hlinkClick r:id="rId5"/>
              </a:rPr>
              <a:t>https://doi.org/10.1126/science.aat8084</a:t>
            </a:r>
            <a:r>
              <a:rPr lang="en-US" sz="1200" b="0" i="0" dirty="0">
                <a:solidFill>
                  <a:srgbClr val="000000"/>
                </a:solidFill>
                <a:effectLst/>
                <a:latin typeface="Times New Roman" panose="02020603050405020304" pitchFamily="18" charset="0"/>
                <a:cs typeface="Times New Roman" panose="02020603050405020304" pitchFamily="18" charset="0"/>
              </a:rPr>
              <a:t> </a:t>
            </a:r>
          </a:p>
          <a:p>
            <a:pPr algn="l" rtl="0"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Lin, Y.-L., Chen, T.-Y., &amp; Yu, L.-C. (2017). Using machine learning to assist crime prevention. In </a:t>
            </a:r>
            <a:r>
              <a:rPr lang="en-US" sz="1200" b="0" i="1" dirty="0">
                <a:solidFill>
                  <a:srgbClr val="000000"/>
                </a:solidFill>
                <a:effectLst/>
                <a:latin typeface="Times New Roman" panose="02020603050405020304" pitchFamily="18" charset="0"/>
                <a:cs typeface="Times New Roman" panose="02020603050405020304" pitchFamily="18" charset="0"/>
              </a:rPr>
              <a:t>2017 6th IIAI International Congress on Advanced Applied Informatics (pp. 1026-1030).</a:t>
            </a:r>
            <a:r>
              <a:rPr lang="en-US" sz="1200" b="0" i="0" dirty="0">
                <a:solidFill>
                  <a:srgbClr val="000000"/>
                </a:solidFill>
                <a:effectLst/>
                <a:latin typeface="Times New Roman" panose="02020603050405020304" pitchFamily="18" charset="0"/>
                <a:cs typeface="Times New Roman" panose="02020603050405020304" pitchFamily="18" charset="0"/>
              </a:rPr>
              <a:t> IEEE. </a:t>
            </a:r>
            <a:r>
              <a:rPr lang="en-US" sz="1200" b="0" i="0" u="sng" strike="noStrike" dirty="0">
                <a:solidFill>
                  <a:srgbClr val="467886"/>
                </a:solidFill>
                <a:effectLst/>
                <a:latin typeface="Times New Roman" panose="02020603050405020304" pitchFamily="18" charset="0"/>
                <a:cs typeface="Times New Roman" panose="02020603050405020304" pitchFamily="18" charset="0"/>
                <a:hlinkClick r:id="rId6"/>
              </a:rPr>
              <a:t>https://doi.org/10.1109/IIAI-AAI.2017.167</a:t>
            </a:r>
            <a:r>
              <a:rPr lang="en-US" sz="1200" b="0" i="0" dirty="0">
                <a:solidFill>
                  <a:srgbClr val="000000"/>
                </a:solidFill>
                <a:effectLst/>
                <a:latin typeface="Times New Roman" panose="02020603050405020304" pitchFamily="18" charset="0"/>
                <a:cs typeface="Times New Roman" panose="02020603050405020304" pitchFamily="18" charset="0"/>
              </a:rPr>
              <a:t> </a:t>
            </a:r>
          </a:p>
          <a:p>
            <a:pPr algn="l" rtl="0"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Liu, J. (2017). Short-term crime prediction based on spatiotemporal data (Doctoral dissertation, Illinois Institute of Technology). ProQuest Dissertations Publishing. </a:t>
            </a:r>
          </a:p>
          <a:p>
            <a:pPr algn="l" rtl="0" fontAlgn="base">
              <a:buClr>
                <a:schemeClr val="accent2"/>
              </a:buClr>
              <a:buSzPct val="110000"/>
            </a:pPr>
            <a:endParaRPr lang="en-US" sz="1200" b="0" i="0" dirty="0">
              <a:solidFill>
                <a:srgbClr val="000000"/>
              </a:solidFill>
              <a:effectLst/>
              <a:latin typeface="Times New Roman"/>
              <a:cs typeface="Times New Roman"/>
            </a:endParaRPr>
          </a:p>
        </p:txBody>
      </p:sp>
      <p:sp>
        <p:nvSpPr>
          <p:cNvPr id="369" name="Google Shape;369;p17"/>
          <p:cNvSpPr txBox="1">
            <a:spLocks noGrp="1"/>
          </p:cNvSpPr>
          <p:nvPr>
            <p:ph type="sldNum" idx="12"/>
          </p:nvPr>
        </p:nvSpPr>
        <p:spPr>
          <a:xfrm>
            <a:off x="9449656" y="3496"/>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extLst>
      <p:ext uri="{BB962C8B-B14F-4D97-AF65-F5344CB8AC3E}">
        <p14:creationId xmlns:p14="http://schemas.microsoft.com/office/powerpoint/2010/main" val="1924441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7"/>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17"/>
          <p:cNvSpPr txBox="1">
            <a:spLocks noGrp="1"/>
          </p:cNvSpPr>
          <p:nvPr>
            <p:ph type="title"/>
          </p:nvPr>
        </p:nvSpPr>
        <p:spPr>
          <a:xfrm>
            <a:off x="100415" y="474557"/>
            <a:ext cx="3600900" cy="5431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Calibri"/>
              <a:buNone/>
            </a:pPr>
            <a:r>
              <a:rPr lang="en-US" sz="5400"/>
              <a:t>References</a:t>
            </a:r>
            <a:endParaRPr/>
          </a:p>
        </p:txBody>
      </p:sp>
      <p:sp>
        <p:nvSpPr>
          <p:cNvPr id="367" name="Google Shape;367;p17"/>
          <p:cNvSpPr/>
          <p:nvPr/>
        </p:nvSpPr>
        <p:spPr>
          <a:xfrm rot="5400000">
            <a:off x="1453900" y="3057632"/>
            <a:ext cx="4480560" cy="18288"/>
          </a:xfrm>
          <a:custGeom>
            <a:avLst/>
            <a:gdLst/>
            <a:ahLst/>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8" name="Google Shape;368;p17"/>
          <p:cNvSpPr txBox="1">
            <a:spLocks noGrp="1"/>
          </p:cNvSpPr>
          <p:nvPr>
            <p:ph type="body" idx="1"/>
          </p:nvPr>
        </p:nvSpPr>
        <p:spPr>
          <a:xfrm>
            <a:off x="4150425" y="190450"/>
            <a:ext cx="7928300" cy="6604000"/>
          </a:xfrm>
          <a:prstGeom prst="rect">
            <a:avLst/>
          </a:prstGeom>
          <a:noFill/>
          <a:ln>
            <a:noFill/>
          </a:ln>
        </p:spPr>
        <p:txBody>
          <a:bodyPr spcFirstLastPara="1" wrap="square" lIns="91425" tIns="45700" rIns="91425" bIns="45700" anchor="t" anchorCtr="0">
            <a:noAutofit/>
          </a:bodyPr>
          <a:lstStyle/>
          <a:p>
            <a:pPr algn="l" rtl="0"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Los Angeles Almanac. (n.d.). Record Temperatures - Downtown L.A. &amp; L.A. Airport. Retrieved Feb 23, 2024, from http://</a:t>
            </a:r>
            <a:r>
              <a:rPr lang="en-US" sz="1200" b="0" i="0" dirty="0" err="1">
                <a:solidFill>
                  <a:srgbClr val="000000"/>
                </a:solidFill>
                <a:effectLst/>
                <a:latin typeface="Times New Roman" panose="02020603050405020304" pitchFamily="18" charset="0"/>
                <a:cs typeface="Times New Roman" panose="02020603050405020304" pitchFamily="18" charset="0"/>
              </a:rPr>
              <a:t>www.laalmanac.com</a:t>
            </a:r>
            <a:r>
              <a:rPr lang="en-US" sz="1200" b="0" i="0" dirty="0">
                <a:solidFill>
                  <a:srgbClr val="000000"/>
                </a:solidFill>
                <a:effectLst/>
                <a:latin typeface="Times New Roman" panose="02020603050405020304" pitchFamily="18" charset="0"/>
                <a:cs typeface="Times New Roman" panose="02020603050405020304" pitchFamily="18" charset="0"/>
              </a:rPr>
              <a:t>/weather/we35.php </a:t>
            </a:r>
          </a:p>
          <a:p>
            <a:pPr algn="l" rtl="0"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Los Angeles Police Department. (2024). Crime data from 2020 to present: Los Angeles - open data portal. </a:t>
            </a:r>
            <a:r>
              <a:rPr lang="en-US" sz="1200" b="0" i="0" u="sng" strike="noStrike" dirty="0">
                <a:solidFill>
                  <a:srgbClr val="467886"/>
                </a:solidFill>
                <a:effectLst/>
                <a:latin typeface="Times New Roman" panose="02020603050405020304" pitchFamily="18" charset="0"/>
                <a:cs typeface="Times New Roman" panose="02020603050405020304" pitchFamily="18" charset="0"/>
                <a:hlinkClick r:id="rId3"/>
              </a:rPr>
              <a:t>https://data.lacity.org/Public-Safety/Crime-Data-from-2020-to-Present/2nrs-mtv8/about_data</a:t>
            </a:r>
            <a:r>
              <a:rPr lang="en-US" sz="1200" b="0" i="0" dirty="0">
                <a:solidFill>
                  <a:srgbClr val="000000"/>
                </a:solidFill>
                <a:effectLst/>
                <a:latin typeface="Times New Roman" panose="02020603050405020304" pitchFamily="18" charset="0"/>
                <a:cs typeface="Times New Roman" panose="02020603050405020304" pitchFamily="18" charset="0"/>
              </a:rPr>
              <a:t> </a:t>
            </a:r>
          </a:p>
          <a:p>
            <a:pPr algn="l" rtl="0"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Los Angeles Police Department (2019). Crime Data from 2010 to 2019: Log Angeles – open data portal. </a:t>
            </a:r>
            <a:r>
              <a:rPr lang="en-US" sz="1200" b="0" i="0" u="sng" strike="noStrike" dirty="0">
                <a:solidFill>
                  <a:srgbClr val="467886"/>
                </a:solidFill>
                <a:effectLst/>
                <a:latin typeface="Times New Roman" panose="02020603050405020304" pitchFamily="18" charset="0"/>
                <a:cs typeface="Times New Roman" panose="02020603050405020304" pitchFamily="18" charset="0"/>
                <a:hlinkClick r:id="rId4"/>
              </a:rPr>
              <a:t>https://data.lacity.org/Public-Safety/Crime-Data-from-2010-to-2019/63jg-8b9z/about_data</a:t>
            </a:r>
            <a:r>
              <a:rPr lang="en-US" sz="1200" b="0" i="0" dirty="0">
                <a:solidFill>
                  <a:srgbClr val="000000"/>
                </a:solidFill>
                <a:effectLst/>
                <a:latin typeface="Times New Roman" panose="02020603050405020304" pitchFamily="18" charset="0"/>
                <a:cs typeface="Times New Roman" panose="02020603050405020304" pitchFamily="18" charset="0"/>
              </a:rPr>
              <a:t> </a:t>
            </a:r>
          </a:p>
          <a:p>
            <a:pPr algn="l" rtl="0" fontAlgn="base">
              <a:buClr>
                <a:schemeClr val="accent2"/>
              </a:buClr>
              <a:buSzPct val="110000"/>
            </a:pPr>
            <a:r>
              <a:rPr lang="en-US" sz="1200" b="0" i="1" dirty="0">
                <a:solidFill>
                  <a:srgbClr val="000000"/>
                </a:solidFill>
                <a:effectLst/>
                <a:latin typeface="Times New Roman" panose="02020603050405020304" pitchFamily="18" charset="0"/>
                <a:cs typeface="Times New Roman" panose="02020603050405020304" pitchFamily="18" charset="0"/>
              </a:rPr>
              <a:t>Los Angeles, CA Weather</a:t>
            </a:r>
            <a:r>
              <a:rPr lang="en-US" sz="1200" b="0" i="0" dirty="0">
                <a:solidFill>
                  <a:srgbClr val="000000"/>
                </a:solidFill>
                <a:effectLst/>
                <a:latin typeface="Times New Roman" panose="02020603050405020304" pitchFamily="18" charset="0"/>
                <a:cs typeface="Times New Roman" panose="02020603050405020304" pitchFamily="18" charset="0"/>
              </a:rPr>
              <a:t>. Weather Underground. (n.d.). </a:t>
            </a:r>
            <a:r>
              <a:rPr lang="en-US" sz="1200" b="0" i="0" u="sng" strike="noStrike" dirty="0">
                <a:solidFill>
                  <a:srgbClr val="467886"/>
                </a:solidFill>
                <a:effectLst/>
                <a:latin typeface="Times New Roman" panose="02020603050405020304" pitchFamily="18" charset="0"/>
                <a:cs typeface="Times New Roman" panose="02020603050405020304" pitchFamily="18" charset="0"/>
                <a:hlinkClick r:id="rId5"/>
              </a:rPr>
              <a:t>https://www.wunderground.com/weather/us/ca/los-angeles</a:t>
            </a:r>
            <a:r>
              <a:rPr lang="en-US" sz="1200" b="0" i="0" dirty="0">
                <a:solidFill>
                  <a:srgbClr val="000000"/>
                </a:solidFill>
                <a:effectLst/>
                <a:latin typeface="Times New Roman" panose="02020603050405020304" pitchFamily="18" charset="0"/>
                <a:cs typeface="Times New Roman" panose="02020603050405020304" pitchFamily="18" charset="0"/>
              </a:rPr>
              <a:t> </a:t>
            </a:r>
          </a:p>
          <a:p>
            <a:pPr algn="l" rtl="0" fontAlgn="base">
              <a:buClr>
                <a:schemeClr val="accent2"/>
              </a:buClr>
              <a:buSzPct val="110000"/>
            </a:pPr>
            <a:r>
              <a:rPr lang="en-US" sz="1200" b="0" i="0" dirty="0" err="1">
                <a:solidFill>
                  <a:srgbClr val="000000"/>
                </a:solidFill>
                <a:effectLst/>
                <a:latin typeface="Times New Roman" panose="02020603050405020304" pitchFamily="18" charset="0"/>
                <a:cs typeface="Times New Roman" panose="02020603050405020304" pitchFamily="18" charset="0"/>
              </a:rPr>
              <a:t>Mandalapu</a:t>
            </a:r>
            <a:r>
              <a:rPr lang="en-US" sz="1200" b="0" i="0" dirty="0">
                <a:solidFill>
                  <a:srgbClr val="000000"/>
                </a:solidFill>
                <a:effectLst/>
                <a:latin typeface="Times New Roman" panose="02020603050405020304" pitchFamily="18" charset="0"/>
                <a:cs typeface="Times New Roman" panose="02020603050405020304" pitchFamily="18" charset="0"/>
              </a:rPr>
              <a:t>, V., </a:t>
            </a:r>
            <a:r>
              <a:rPr lang="en-US" sz="1200" b="0" i="0" dirty="0" err="1">
                <a:solidFill>
                  <a:srgbClr val="000000"/>
                </a:solidFill>
                <a:effectLst/>
                <a:latin typeface="Times New Roman" panose="02020603050405020304" pitchFamily="18" charset="0"/>
                <a:cs typeface="Times New Roman" panose="02020603050405020304" pitchFamily="18" charset="0"/>
              </a:rPr>
              <a:t>Elluri</a:t>
            </a:r>
            <a:r>
              <a:rPr lang="en-US" sz="1200" b="0" i="0" dirty="0">
                <a:solidFill>
                  <a:srgbClr val="000000"/>
                </a:solidFill>
                <a:effectLst/>
                <a:latin typeface="Times New Roman" panose="02020603050405020304" pitchFamily="18" charset="0"/>
                <a:cs typeface="Times New Roman" panose="02020603050405020304" pitchFamily="18" charset="0"/>
              </a:rPr>
              <a:t>, L., Vyas, P., &amp; Roy, N. (2023). Crime prediction using machine learning and deep learning: A systematic review and future directions. https://</a:t>
            </a:r>
            <a:r>
              <a:rPr lang="en-US" sz="1200" b="0" i="0" dirty="0" err="1">
                <a:solidFill>
                  <a:srgbClr val="000000"/>
                </a:solidFill>
                <a:effectLst/>
                <a:latin typeface="Times New Roman" panose="02020603050405020304" pitchFamily="18" charset="0"/>
                <a:cs typeface="Times New Roman" panose="02020603050405020304" pitchFamily="18" charset="0"/>
              </a:rPr>
              <a:t>ieeexplore.ieee.org</a:t>
            </a:r>
            <a:r>
              <a:rPr lang="en-US" sz="1200" b="0" i="0" dirty="0">
                <a:solidFill>
                  <a:srgbClr val="000000"/>
                </a:solidFill>
                <a:effectLst/>
                <a:latin typeface="Times New Roman" panose="02020603050405020304" pitchFamily="18" charset="0"/>
                <a:cs typeface="Times New Roman" panose="02020603050405020304" pitchFamily="18" charset="0"/>
              </a:rPr>
              <a:t>/document/10151873 </a:t>
            </a:r>
          </a:p>
          <a:p>
            <a:pPr algn="l" rtl="0" fontAlgn="base">
              <a:buClr>
                <a:schemeClr val="accent2"/>
              </a:buClr>
              <a:buSzPct val="110000"/>
            </a:pPr>
            <a:r>
              <a:rPr lang="en-US" sz="1200" b="0" i="0" dirty="0" err="1">
                <a:solidFill>
                  <a:srgbClr val="000000"/>
                </a:solidFill>
                <a:effectLst/>
                <a:latin typeface="Times New Roman" panose="02020603050405020304" pitchFamily="18" charset="0"/>
                <a:cs typeface="Times New Roman" panose="02020603050405020304" pitchFamily="18" charset="0"/>
              </a:rPr>
              <a:t>Mehsen</a:t>
            </a:r>
            <a:r>
              <a:rPr lang="en-US" sz="1200" b="0" i="0" dirty="0">
                <a:solidFill>
                  <a:srgbClr val="000000"/>
                </a:solidFill>
                <a:effectLst/>
                <a:latin typeface="Times New Roman" panose="02020603050405020304" pitchFamily="18" charset="0"/>
                <a:cs typeface="Times New Roman" panose="02020603050405020304" pitchFamily="18" charset="0"/>
              </a:rPr>
              <a:t>, R. S. (2023). Deep Learning Algorithm for Detecting and Analyzing Criminal Activity. </a:t>
            </a:r>
            <a:r>
              <a:rPr lang="en-US" sz="1200" b="0" i="1" dirty="0">
                <a:solidFill>
                  <a:srgbClr val="000000"/>
                </a:solidFill>
                <a:effectLst/>
                <a:latin typeface="Times New Roman" panose="02020603050405020304" pitchFamily="18" charset="0"/>
                <a:cs typeface="Times New Roman" panose="02020603050405020304" pitchFamily="18" charset="0"/>
              </a:rPr>
              <a:t>International Journal of Computing, 22(2),</a:t>
            </a:r>
            <a:r>
              <a:rPr lang="en-US" sz="1200" b="0" i="0" dirty="0">
                <a:solidFill>
                  <a:srgbClr val="000000"/>
                </a:solidFill>
                <a:effectLst/>
                <a:latin typeface="Times New Roman" panose="02020603050405020304" pitchFamily="18" charset="0"/>
                <a:cs typeface="Times New Roman" panose="02020603050405020304" pitchFamily="18" charset="0"/>
              </a:rPr>
              <a:t> 248-253. </a:t>
            </a:r>
          </a:p>
          <a:p>
            <a:pPr algn="l" rtl="0"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Muñoz, V., Vallejo, M., &amp; </a:t>
            </a:r>
            <a:r>
              <a:rPr lang="en-US" sz="1200" b="0" i="0" dirty="0" err="1">
                <a:solidFill>
                  <a:srgbClr val="000000"/>
                </a:solidFill>
                <a:effectLst/>
                <a:latin typeface="Times New Roman" panose="02020603050405020304" pitchFamily="18" charset="0"/>
                <a:cs typeface="Times New Roman" panose="02020603050405020304" pitchFamily="18" charset="0"/>
              </a:rPr>
              <a:t>Aedo</a:t>
            </a:r>
            <a:r>
              <a:rPr lang="en-US" sz="1200" b="0" i="0" dirty="0">
                <a:solidFill>
                  <a:srgbClr val="000000"/>
                </a:solidFill>
                <a:effectLst/>
                <a:latin typeface="Times New Roman" panose="02020603050405020304" pitchFamily="18" charset="0"/>
                <a:cs typeface="Times New Roman" panose="02020603050405020304" pitchFamily="18" charset="0"/>
              </a:rPr>
              <a:t>, J. E. (2021). Machine learning models for predicting crime hotspots in Medellin city. In </a:t>
            </a:r>
            <a:r>
              <a:rPr lang="en-US" sz="1200" b="0" i="1" dirty="0">
                <a:solidFill>
                  <a:srgbClr val="000000"/>
                </a:solidFill>
                <a:effectLst/>
                <a:latin typeface="Times New Roman" panose="02020603050405020304" pitchFamily="18" charset="0"/>
                <a:cs typeface="Times New Roman" panose="02020603050405020304" pitchFamily="18" charset="0"/>
              </a:rPr>
              <a:t>Proceedings of the 2021 2nd Sustainable Cities Latin America Conference (SCLA).</a:t>
            </a:r>
            <a:r>
              <a:rPr lang="en-US" sz="1200" b="0" i="0" dirty="0">
                <a:solidFill>
                  <a:srgbClr val="000000"/>
                </a:solidFill>
                <a:effectLst/>
                <a:latin typeface="Times New Roman" panose="02020603050405020304" pitchFamily="18" charset="0"/>
                <a:cs typeface="Times New Roman" panose="02020603050405020304" pitchFamily="18" charset="0"/>
              </a:rPr>
              <a:t> https://</a:t>
            </a:r>
            <a:r>
              <a:rPr lang="en-US" sz="1200" b="0" i="0" dirty="0" err="1">
                <a:solidFill>
                  <a:srgbClr val="000000"/>
                </a:solidFill>
                <a:effectLst/>
                <a:latin typeface="Times New Roman" panose="02020603050405020304" pitchFamily="18" charset="0"/>
                <a:cs typeface="Times New Roman" panose="02020603050405020304" pitchFamily="18" charset="0"/>
              </a:rPr>
              <a:t>doi.org</a:t>
            </a:r>
            <a:r>
              <a:rPr lang="en-US" sz="1200" b="0" i="0" dirty="0">
                <a:solidFill>
                  <a:srgbClr val="000000"/>
                </a:solidFill>
                <a:effectLst/>
                <a:latin typeface="Times New Roman" panose="02020603050405020304" pitchFamily="18" charset="0"/>
                <a:cs typeface="Times New Roman" panose="02020603050405020304" pitchFamily="18" charset="0"/>
              </a:rPr>
              <a:t>/10.1109/SCLA53004.2021.9540132 </a:t>
            </a:r>
          </a:p>
          <a:p>
            <a:pPr algn="l" rtl="0"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Raji, I., &amp; </a:t>
            </a:r>
            <a:r>
              <a:rPr lang="en-US" sz="1200" b="0" i="0" dirty="0" err="1">
                <a:solidFill>
                  <a:srgbClr val="000000"/>
                </a:solidFill>
                <a:effectLst/>
                <a:latin typeface="Times New Roman" panose="02020603050405020304" pitchFamily="18" charset="0"/>
                <a:cs typeface="Times New Roman" panose="02020603050405020304" pitchFamily="18" charset="0"/>
              </a:rPr>
              <a:t>Abass</a:t>
            </a:r>
            <a:r>
              <a:rPr lang="en-US" sz="1200" b="0" i="0" dirty="0">
                <a:solidFill>
                  <a:srgbClr val="000000"/>
                </a:solidFill>
                <a:effectLst/>
                <a:latin typeface="Times New Roman" panose="02020603050405020304" pitchFamily="18" charset="0"/>
                <a:cs typeface="Times New Roman" panose="02020603050405020304" pitchFamily="18" charset="0"/>
              </a:rPr>
              <a:t>, A. (2023). Impact of national indicators on crime prediction using machine learning models. In </a:t>
            </a:r>
            <a:r>
              <a:rPr lang="en-US" sz="1200" b="0" i="1" dirty="0">
                <a:solidFill>
                  <a:srgbClr val="000000"/>
                </a:solidFill>
                <a:effectLst/>
                <a:latin typeface="Times New Roman" panose="02020603050405020304" pitchFamily="18" charset="0"/>
                <a:cs typeface="Times New Roman" panose="02020603050405020304" pitchFamily="18" charset="0"/>
              </a:rPr>
              <a:t>Proceedings of the IISE Annual Conference &amp; Expo 2023.</a:t>
            </a:r>
            <a:r>
              <a:rPr lang="en-US" sz="1200" b="0" i="0" dirty="0">
                <a:solidFill>
                  <a:srgbClr val="000000"/>
                </a:solidFill>
                <a:effectLst/>
                <a:latin typeface="Times New Roman" panose="02020603050405020304" pitchFamily="18" charset="0"/>
                <a:cs typeface="Times New Roman" panose="02020603050405020304" pitchFamily="18" charset="0"/>
              </a:rPr>
              <a:t> </a:t>
            </a:r>
            <a:r>
              <a:rPr lang="en-US" sz="1200" b="0" i="0" u="sng" strike="noStrike" dirty="0">
                <a:solidFill>
                  <a:srgbClr val="467886"/>
                </a:solidFill>
                <a:effectLst/>
                <a:latin typeface="Times New Roman" panose="02020603050405020304" pitchFamily="18" charset="0"/>
                <a:cs typeface="Times New Roman" panose="02020603050405020304" pitchFamily="18" charset="0"/>
                <a:hlinkClick r:id="rId6"/>
              </a:rPr>
              <a:t>https://doi.org/10.21872/2023IISE_2069</a:t>
            </a:r>
            <a:r>
              <a:rPr lang="en-US" sz="1200" b="0" i="0" dirty="0">
                <a:solidFill>
                  <a:srgbClr val="000000"/>
                </a:solidFill>
                <a:effectLst/>
                <a:latin typeface="Times New Roman" panose="02020603050405020304" pitchFamily="18" charset="0"/>
                <a:cs typeface="Times New Roman" panose="02020603050405020304" pitchFamily="18" charset="0"/>
              </a:rPr>
              <a:t> </a:t>
            </a:r>
          </a:p>
          <a:p>
            <a:pPr algn="l" rtl="0" fontAlgn="base">
              <a:buClr>
                <a:schemeClr val="accent2"/>
              </a:buClr>
              <a:buSzPct val="110000"/>
            </a:pPr>
            <a:r>
              <a:rPr lang="en-US" sz="1200" b="0" i="0" dirty="0" err="1">
                <a:solidFill>
                  <a:srgbClr val="000000"/>
                </a:solidFill>
                <a:effectLst/>
                <a:latin typeface="Times New Roman" panose="02020603050405020304" pitchFamily="18" charset="0"/>
                <a:cs typeface="Times New Roman" panose="02020603050405020304" pitchFamily="18" charset="0"/>
              </a:rPr>
              <a:t>Rehmer</a:t>
            </a:r>
            <a:r>
              <a:rPr lang="en-US" sz="1200" b="0" i="0" dirty="0">
                <a:solidFill>
                  <a:srgbClr val="000000"/>
                </a:solidFill>
                <a:effectLst/>
                <a:latin typeface="Times New Roman" panose="02020603050405020304" pitchFamily="18" charset="0"/>
                <a:cs typeface="Times New Roman" panose="02020603050405020304" pitchFamily="18" charset="0"/>
              </a:rPr>
              <a:t>, A., &amp; Kroll, A. (2021, April 14). On the vanishing and exploding gradient problem in gated recurrent units. Elsevier. https://</a:t>
            </a:r>
            <a:r>
              <a:rPr lang="en-US" sz="1200" b="0" i="0" dirty="0" err="1">
                <a:solidFill>
                  <a:srgbClr val="000000"/>
                </a:solidFill>
                <a:effectLst/>
                <a:latin typeface="Times New Roman" panose="02020603050405020304" pitchFamily="18" charset="0"/>
                <a:cs typeface="Times New Roman" panose="02020603050405020304" pitchFamily="18" charset="0"/>
              </a:rPr>
              <a:t>www.sciencedirect.com</a:t>
            </a:r>
            <a:r>
              <a:rPr lang="en-US" sz="1200" b="0" i="0" dirty="0">
                <a:solidFill>
                  <a:srgbClr val="000000"/>
                </a:solidFill>
                <a:effectLst/>
                <a:latin typeface="Times New Roman" panose="02020603050405020304" pitchFamily="18" charset="0"/>
                <a:cs typeface="Times New Roman" panose="02020603050405020304" pitchFamily="18" charset="0"/>
              </a:rPr>
              <a:t>/science/article/</a:t>
            </a:r>
            <a:r>
              <a:rPr lang="en-US" sz="1200" b="0" i="0" dirty="0" err="1">
                <a:solidFill>
                  <a:srgbClr val="000000"/>
                </a:solidFill>
                <a:effectLst/>
                <a:latin typeface="Times New Roman" panose="02020603050405020304" pitchFamily="18" charset="0"/>
                <a:cs typeface="Times New Roman" panose="02020603050405020304" pitchFamily="18" charset="0"/>
              </a:rPr>
              <a:t>pii</a:t>
            </a:r>
            <a:r>
              <a:rPr lang="en-US" sz="1200" b="0" i="0" dirty="0">
                <a:solidFill>
                  <a:srgbClr val="000000"/>
                </a:solidFill>
                <a:effectLst/>
                <a:latin typeface="Times New Roman" panose="02020603050405020304" pitchFamily="18" charset="0"/>
                <a:cs typeface="Times New Roman" panose="02020603050405020304" pitchFamily="18" charset="0"/>
              </a:rPr>
              <a:t>/S2405896320317481 </a:t>
            </a:r>
          </a:p>
          <a:p>
            <a:pPr algn="l" rtl="0" fontAlgn="base">
              <a:spcBef>
                <a:spcPts val="0"/>
              </a:spcBef>
              <a:buClr>
                <a:schemeClr val="accent2"/>
              </a:buClr>
              <a:buSzPct val="110000"/>
            </a:pPr>
            <a:r>
              <a:rPr lang="en-US" sz="1200" b="0" i="0" dirty="0" err="1">
                <a:solidFill>
                  <a:srgbClr val="000000"/>
                </a:solidFill>
                <a:effectLst/>
                <a:latin typeface="Times New Roman" panose="02020603050405020304" pitchFamily="18" charset="0"/>
                <a:cs typeface="Times New Roman" panose="02020603050405020304" pitchFamily="18" charset="0"/>
              </a:rPr>
              <a:t>Roshankar</a:t>
            </a:r>
            <a:r>
              <a:rPr lang="en-US" sz="1200" b="0" i="0" dirty="0">
                <a:solidFill>
                  <a:srgbClr val="000000"/>
                </a:solidFill>
                <a:effectLst/>
                <a:latin typeface="Times New Roman" panose="02020603050405020304" pitchFamily="18" charset="0"/>
                <a:cs typeface="Times New Roman" panose="02020603050405020304" pitchFamily="18" charset="0"/>
              </a:rPr>
              <a:t>, R., &amp; </a:t>
            </a:r>
            <a:r>
              <a:rPr lang="en-US" sz="1200" b="0" i="0" dirty="0" err="1">
                <a:solidFill>
                  <a:srgbClr val="000000"/>
                </a:solidFill>
                <a:effectLst/>
                <a:latin typeface="Times New Roman" panose="02020603050405020304" pitchFamily="18" charset="0"/>
                <a:cs typeface="Times New Roman" panose="02020603050405020304" pitchFamily="18" charset="0"/>
              </a:rPr>
              <a:t>Keyvanpour</a:t>
            </a:r>
            <a:r>
              <a:rPr lang="en-US" sz="1200" b="0" i="0" dirty="0">
                <a:solidFill>
                  <a:srgbClr val="000000"/>
                </a:solidFill>
                <a:effectLst/>
                <a:latin typeface="Times New Roman" panose="02020603050405020304" pitchFamily="18" charset="0"/>
                <a:cs typeface="Times New Roman" panose="02020603050405020304" pitchFamily="18" charset="0"/>
              </a:rPr>
              <a:t>, M. R. (2023). </a:t>
            </a:r>
            <a:r>
              <a:rPr lang="en-US" sz="1200" b="0" i="0" dirty="0" err="1">
                <a:solidFill>
                  <a:srgbClr val="000000"/>
                </a:solidFill>
                <a:effectLst/>
                <a:latin typeface="Times New Roman" panose="02020603050405020304" pitchFamily="18" charset="0"/>
                <a:cs typeface="Times New Roman" panose="02020603050405020304" pitchFamily="18" charset="0"/>
              </a:rPr>
              <a:t>Spatio</a:t>
            </a:r>
            <a:r>
              <a:rPr lang="en-US" sz="1200" b="0" i="0" dirty="0">
                <a:solidFill>
                  <a:srgbClr val="000000"/>
                </a:solidFill>
                <a:effectLst/>
                <a:latin typeface="Times New Roman" panose="02020603050405020304" pitchFamily="18" charset="0"/>
                <a:cs typeface="Times New Roman" panose="02020603050405020304" pitchFamily="18" charset="0"/>
              </a:rPr>
              <a:t>-temporal graph neural networks for accurate crime prediction. In </a:t>
            </a:r>
            <a:r>
              <a:rPr lang="en-US" sz="1200" b="0" i="1" dirty="0">
                <a:solidFill>
                  <a:srgbClr val="000000"/>
                </a:solidFill>
                <a:effectLst/>
                <a:latin typeface="Times New Roman" panose="02020603050405020304" pitchFamily="18" charset="0"/>
                <a:cs typeface="Times New Roman" panose="02020603050405020304" pitchFamily="18" charset="0"/>
              </a:rPr>
              <a:t>Proceedings of the 2023 13th International Conference on Computer and Knowledge Engineering (ICCKE)</a:t>
            </a:r>
            <a:r>
              <a:rPr lang="en-US" sz="1200" b="0" i="0" dirty="0">
                <a:solidFill>
                  <a:srgbClr val="000000"/>
                </a:solidFill>
                <a:effectLst/>
                <a:latin typeface="Times New Roman" panose="02020603050405020304" pitchFamily="18" charset="0"/>
                <a:cs typeface="Times New Roman" panose="02020603050405020304" pitchFamily="18" charset="0"/>
              </a:rPr>
              <a:t> (pp. 1-6). IEEE. </a:t>
            </a:r>
            <a:r>
              <a:rPr lang="en-US" sz="1200" b="0" i="0" u="sng" strike="noStrike" dirty="0">
                <a:solidFill>
                  <a:srgbClr val="467886"/>
                </a:solidFill>
                <a:effectLst/>
                <a:latin typeface="Times New Roman" panose="02020603050405020304" pitchFamily="18" charset="0"/>
                <a:cs typeface="Times New Roman" panose="02020603050405020304" pitchFamily="18" charset="0"/>
                <a:hlinkClick r:id="rId7"/>
              </a:rPr>
              <a:t>https://doi.org/10.1109/ICCKE60553.2023.10326223</a:t>
            </a:r>
            <a:r>
              <a:rPr lang="en-US" sz="1200" b="0" i="0" dirty="0">
                <a:solidFill>
                  <a:srgbClr val="000000"/>
                </a:solidFill>
                <a:effectLst/>
                <a:latin typeface="Times New Roman" panose="02020603050405020304" pitchFamily="18" charset="0"/>
                <a:cs typeface="Times New Roman" panose="02020603050405020304" pitchFamily="18" charset="0"/>
              </a:rPr>
              <a:t> </a:t>
            </a:r>
          </a:p>
          <a:p>
            <a:pPr algn="l" rtl="0" fontAlgn="base">
              <a:buClr>
                <a:schemeClr val="accent2"/>
              </a:buClr>
              <a:buSzPct val="110000"/>
            </a:pPr>
            <a:r>
              <a:rPr lang="en-US" sz="1200" b="0" i="0" dirty="0" err="1">
                <a:solidFill>
                  <a:srgbClr val="000000"/>
                </a:solidFill>
                <a:effectLst/>
                <a:latin typeface="Times New Roman" panose="02020603050405020304" pitchFamily="18" charset="0"/>
                <a:cs typeface="Times New Roman" panose="02020603050405020304" pitchFamily="18" charset="0"/>
              </a:rPr>
              <a:t>Rummens</a:t>
            </a:r>
            <a:r>
              <a:rPr lang="en-US" sz="1200" b="0" i="0" dirty="0">
                <a:solidFill>
                  <a:srgbClr val="000000"/>
                </a:solidFill>
                <a:effectLst/>
                <a:latin typeface="Times New Roman" panose="02020603050405020304" pitchFamily="18" charset="0"/>
                <a:cs typeface="Times New Roman" panose="02020603050405020304" pitchFamily="18" charset="0"/>
              </a:rPr>
              <a:t>, A., &amp; </a:t>
            </a:r>
            <a:r>
              <a:rPr lang="en-US" sz="1200" b="0" i="0" dirty="0" err="1">
                <a:solidFill>
                  <a:srgbClr val="000000"/>
                </a:solidFill>
                <a:effectLst/>
                <a:latin typeface="Times New Roman" panose="02020603050405020304" pitchFamily="18" charset="0"/>
                <a:cs typeface="Times New Roman" panose="02020603050405020304" pitchFamily="18" charset="0"/>
              </a:rPr>
              <a:t>Hardyns</a:t>
            </a:r>
            <a:r>
              <a:rPr lang="en-US" sz="1200" b="0" i="0" dirty="0">
                <a:solidFill>
                  <a:srgbClr val="000000"/>
                </a:solidFill>
                <a:effectLst/>
                <a:latin typeface="Times New Roman" panose="02020603050405020304" pitchFamily="18" charset="0"/>
                <a:cs typeface="Times New Roman" panose="02020603050405020304" pitchFamily="18" charset="0"/>
              </a:rPr>
              <a:t>, W. (2021). The effect of spatiotemporal resolution on predictive policing model performance. </a:t>
            </a:r>
            <a:r>
              <a:rPr lang="en-US" sz="1200" b="0" i="1" dirty="0">
                <a:solidFill>
                  <a:srgbClr val="000000"/>
                </a:solidFill>
                <a:effectLst/>
                <a:latin typeface="Times New Roman" panose="02020603050405020304" pitchFamily="18" charset="0"/>
                <a:cs typeface="Times New Roman" panose="02020603050405020304" pitchFamily="18" charset="0"/>
              </a:rPr>
              <a:t>International Journal of Forecasting</a:t>
            </a:r>
            <a:r>
              <a:rPr lang="en-US" sz="1200" b="0" i="0" dirty="0">
                <a:solidFill>
                  <a:srgbClr val="000000"/>
                </a:solidFill>
                <a:effectLst/>
                <a:latin typeface="Times New Roman" panose="02020603050405020304" pitchFamily="18" charset="0"/>
                <a:cs typeface="Times New Roman" panose="02020603050405020304" pitchFamily="18" charset="0"/>
              </a:rPr>
              <a:t>, </a:t>
            </a:r>
            <a:r>
              <a:rPr lang="en-US" sz="1200" b="0" i="1" dirty="0">
                <a:solidFill>
                  <a:srgbClr val="000000"/>
                </a:solidFill>
                <a:effectLst/>
                <a:latin typeface="Times New Roman" panose="02020603050405020304" pitchFamily="18" charset="0"/>
                <a:cs typeface="Times New Roman" panose="02020603050405020304" pitchFamily="18" charset="0"/>
              </a:rPr>
              <a:t>37</a:t>
            </a:r>
            <a:r>
              <a:rPr lang="en-US" sz="1200" b="0" i="0" dirty="0">
                <a:solidFill>
                  <a:srgbClr val="000000"/>
                </a:solidFill>
                <a:effectLst/>
                <a:latin typeface="Times New Roman" panose="02020603050405020304" pitchFamily="18" charset="0"/>
                <a:cs typeface="Times New Roman" panose="02020603050405020304" pitchFamily="18" charset="0"/>
              </a:rPr>
              <a:t>(1). </a:t>
            </a:r>
            <a:r>
              <a:rPr lang="en-US" sz="1200" b="0" i="0" u="sng" strike="noStrike" dirty="0">
                <a:solidFill>
                  <a:srgbClr val="467886"/>
                </a:solidFill>
                <a:effectLst/>
                <a:latin typeface="Times New Roman" panose="02020603050405020304" pitchFamily="18" charset="0"/>
                <a:cs typeface="Times New Roman" panose="02020603050405020304" pitchFamily="18" charset="0"/>
                <a:hlinkClick r:id="rId8"/>
              </a:rPr>
              <a:t>https://doi.org/10.1016/j.ijforecast.2020.03.006</a:t>
            </a:r>
            <a:r>
              <a:rPr lang="en-US" sz="1200" b="0" i="0" dirty="0">
                <a:solidFill>
                  <a:srgbClr val="000000"/>
                </a:solidFill>
                <a:effectLst/>
                <a:latin typeface="Times New Roman" panose="02020603050405020304" pitchFamily="18" charset="0"/>
                <a:cs typeface="Times New Roman" panose="02020603050405020304" pitchFamily="18" charset="0"/>
              </a:rPr>
              <a:t> </a:t>
            </a:r>
          </a:p>
          <a:p>
            <a:pPr fontAlgn="base">
              <a:buClr>
                <a:schemeClr val="accent2"/>
              </a:buClr>
              <a:buSzPct val="110000"/>
            </a:pPr>
            <a:r>
              <a:rPr lang="en-US" sz="1200" b="0" i="0" dirty="0" err="1">
                <a:solidFill>
                  <a:srgbClr val="000000"/>
                </a:solidFill>
                <a:effectLst/>
                <a:latin typeface="Times New Roman" panose="02020603050405020304" pitchFamily="18" charset="0"/>
                <a:cs typeface="Times New Roman" panose="02020603050405020304" pitchFamily="18" charset="0"/>
              </a:rPr>
              <a:t>Sabakhtarishvili</a:t>
            </a:r>
            <a:r>
              <a:rPr lang="en-US" sz="1200" b="0" i="0" dirty="0">
                <a:solidFill>
                  <a:srgbClr val="000000"/>
                </a:solidFill>
                <a:effectLst/>
                <a:latin typeface="Times New Roman" panose="02020603050405020304" pitchFamily="18" charset="0"/>
                <a:cs typeface="Times New Roman" panose="02020603050405020304" pitchFamily="18" charset="0"/>
              </a:rPr>
              <a:t>, Z., Ghosh, R., Panday, S., &amp; Jensen, C. (2023). Crime prediction using machine learning: The case of the City of Little Rock. In </a:t>
            </a:r>
            <a:r>
              <a:rPr lang="en-US" sz="1200" b="0" i="1" dirty="0">
                <a:solidFill>
                  <a:srgbClr val="000000"/>
                </a:solidFill>
                <a:effectLst/>
                <a:latin typeface="Times New Roman" panose="02020603050405020304" pitchFamily="18" charset="0"/>
                <a:cs typeface="Times New Roman" panose="02020603050405020304" pitchFamily="18" charset="0"/>
              </a:rPr>
              <a:t>Proceedings of the 2023 5th International Congress on Human-Computer Interaction, Optimization and Robotic Applications (HORA)</a:t>
            </a:r>
            <a:r>
              <a:rPr lang="en-US" sz="1200" b="0" i="0" dirty="0">
                <a:solidFill>
                  <a:srgbClr val="000000"/>
                </a:solidFill>
                <a:effectLst/>
                <a:latin typeface="Times New Roman" panose="02020603050405020304" pitchFamily="18" charset="0"/>
                <a:cs typeface="Times New Roman" panose="02020603050405020304" pitchFamily="18" charset="0"/>
              </a:rPr>
              <a:t>. </a:t>
            </a:r>
            <a:r>
              <a:rPr lang="en-US" sz="1200" b="0" i="0" u="sng" strike="noStrike" dirty="0">
                <a:solidFill>
                  <a:srgbClr val="467886"/>
                </a:solidFill>
                <a:effectLst/>
                <a:latin typeface="Times New Roman" panose="02020603050405020304" pitchFamily="18" charset="0"/>
                <a:cs typeface="Times New Roman" panose="02020603050405020304" pitchFamily="18" charset="0"/>
                <a:hlinkClick r:id="rId9"/>
              </a:rPr>
              <a:t>https://doi.org/10.1109/HORA58378.2023.10156662</a:t>
            </a:r>
            <a:r>
              <a:rPr lang="en-US" sz="1200" b="0" i="0" dirty="0">
                <a:solidFill>
                  <a:srgbClr val="000000"/>
                </a:solidFill>
                <a:effectLst/>
                <a:latin typeface="Times New Roman" panose="02020603050405020304" pitchFamily="18" charset="0"/>
                <a:cs typeface="Times New Roman" panose="02020603050405020304" pitchFamily="18" charset="0"/>
              </a:rPr>
              <a:t> </a:t>
            </a:r>
          </a:p>
          <a:p>
            <a:pPr fontAlgn="base">
              <a:buClr>
                <a:schemeClr val="accent2"/>
              </a:buClr>
              <a:buSzPct val="110000"/>
            </a:pPr>
            <a:r>
              <a:rPr lang="en-US" sz="1200" b="0" i="0" dirty="0" err="1">
                <a:solidFill>
                  <a:srgbClr val="000000"/>
                </a:solidFill>
                <a:effectLst/>
                <a:latin typeface="Times New Roman" panose="02020603050405020304" pitchFamily="18" charset="0"/>
                <a:cs typeface="Times New Roman" panose="02020603050405020304" pitchFamily="18" charset="0"/>
              </a:rPr>
              <a:t>Safat</a:t>
            </a:r>
            <a:r>
              <a:rPr lang="en-US" sz="1200" b="0" i="0" dirty="0">
                <a:solidFill>
                  <a:srgbClr val="000000"/>
                </a:solidFill>
                <a:effectLst/>
                <a:latin typeface="Times New Roman" panose="02020603050405020304" pitchFamily="18" charset="0"/>
                <a:cs typeface="Times New Roman" panose="02020603050405020304" pitchFamily="18" charset="0"/>
              </a:rPr>
              <a:t>, W., Asghar, S., &amp; </a:t>
            </a:r>
            <a:r>
              <a:rPr lang="en-US" sz="1200" b="0" i="0" dirty="0" err="1">
                <a:solidFill>
                  <a:srgbClr val="000000"/>
                </a:solidFill>
                <a:effectLst/>
                <a:latin typeface="Times New Roman" panose="02020603050405020304" pitchFamily="18" charset="0"/>
                <a:cs typeface="Times New Roman" panose="02020603050405020304" pitchFamily="18" charset="0"/>
              </a:rPr>
              <a:t>Gillani</a:t>
            </a:r>
            <a:r>
              <a:rPr lang="en-US" sz="1200" b="0" i="0" dirty="0">
                <a:solidFill>
                  <a:srgbClr val="000000"/>
                </a:solidFill>
                <a:effectLst/>
                <a:latin typeface="Times New Roman" panose="02020603050405020304" pitchFamily="18" charset="0"/>
                <a:cs typeface="Times New Roman" panose="02020603050405020304" pitchFamily="18" charset="0"/>
              </a:rPr>
              <a:t>, S. A. (2021). Empirical analysis for crime prediction and forecasting using machine learning and deep learning techniques.</a:t>
            </a:r>
            <a:r>
              <a:rPr lang="en-US" sz="1200" b="0" i="1" dirty="0">
                <a:solidFill>
                  <a:srgbClr val="000000"/>
                </a:solidFill>
                <a:effectLst/>
                <a:latin typeface="Times New Roman" panose="02020603050405020304" pitchFamily="18" charset="0"/>
                <a:cs typeface="Times New Roman" panose="02020603050405020304" pitchFamily="18" charset="0"/>
              </a:rPr>
              <a:t> IEEE Access, 9,</a:t>
            </a:r>
            <a:r>
              <a:rPr lang="en-US" sz="1200" b="0" i="0" dirty="0">
                <a:solidFill>
                  <a:srgbClr val="000000"/>
                </a:solidFill>
                <a:effectLst/>
                <a:latin typeface="Times New Roman" panose="02020603050405020304" pitchFamily="18" charset="0"/>
                <a:cs typeface="Times New Roman" panose="02020603050405020304" pitchFamily="18" charset="0"/>
              </a:rPr>
              <a:t> 47518-47526. https://</a:t>
            </a:r>
            <a:r>
              <a:rPr lang="en-US" sz="1200" b="0" i="0" dirty="0" err="1">
                <a:solidFill>
                  <a:srgbClr val="000000"/>
                </a:solidFill>
                <a:effectLst/>
                <a:latin typeface="Times New Roman" panose="02020603050405020304" pitchFamily="18" charset="0"/>
                <a:cs typeface="Times New Roman" panose="02020603050405020304" pitchFamily="18" charset="0"/>
              </a:rPr>
              <a:t>doi.org</a:t>
            </a:r>
            <a:r>
              <a:rPr lang="en-US" sz="1200" b="0" i="0" dirty="0">
                <a:solidFill>
                  <a:srgbClr val="000000"/>
                </a:solidFill>
                <a:effectLst/>
                <a:latin typeface="Times New Roman" panose="02020603050405020304" pitchFamily="18" charset="0"/>
                <a:cs typeface="Times New Roman" panose="02020603050405020304" pitchFamily="18" charset="0"/>
              </a:rPr>
              <a:t>/10.1109/ACCESS.2021.3078117 </a:t>
            </a:r>
          </a:p>
          <a:p>
            <a:pPr algn="l" rtl="0" fontAlgn="base">
              <a:buClr>
                <a:schemeClr val="accent2"/>
              </a:buClr>
              <a:buSzPct val="110000"/>
            </a:pPr>
            <a:endParaRPr lang="en-US" sz="1200" b="0" i="0" dirty="0">
              <a:solidFill>
                <a:srgbClr val="000000"/>
              </a:solidFill>
              <a:effectLst/>
              <a:latin typeface="Times New Roman" panose="02020603050405020304" pitchFamily="18" charset="0"/>
              <a:cs typeface="Times New Roman" panose="02020603050405020304" pitchFamily="18" charset="0"/>
            </a:endParaRPr>
          </a:p>
        </p:txBody>
      </p:sp>
      <p:sp>
        <p:nvSpPr>
          <p:cNvPr id="369" name="Google Shape;369;p17"/>
          <p:cNvSpPr txBox="1">
            <a:spLocks noGrp="1"/>
          </p:cNvSpPr>
          <p:nvPr>
            <p:ph type="sldNum" idx="12"/>
          </p:nvPr>
        </p:nvSpPr>
        <p:spPr>
          <a:xfrm>
            <a:off x="9449656" y="3496"/>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extLst>
      <p:ext uri="{BB962C8B-B14F-4D97-AF65-F5344CB8AC3E}">
        <p14:creationId xmlns:p14="http://schemas.microsoft.com/office/powerpoint/2010/main" val="2384619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7"/>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17"/>
          <p:cNvSpPr txBox="1">
            <a:spLocks noGrp="1"/>
          </p:cNvSpPr>
          <p:nvPr>
            <p:ph type="title"/>
          </p:nvPr>
        </p:nvSpPr>
        <p:spPr>
          <a:xfrm>
            <a:off x="100415" y="474557"/>
            <a:ext cx="3600900" cy="5431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Calibri"/>
              <a:buNone/>
            </a:pPr>
            <a:r>
              <a:rPr lang="en-US" sz="5400" dirty="0"/>
              <a:t>References</a:t>
            </a:r>
            <a:endParaRPr dirty="0"/>
          </a:p>
        </p:txBody>
      </p:sp>
      <p:sp>
        <p:nvSpPr>
          <p:cNvPr id="367" name="Google Shape;367;p17"/>
          <p:cNvSpPr/>
          <p:nvPr/>
        </p:nvSpPr>
        <p:spPr>
          <a:xfrm rot="5400000">
            <a:off x="1453900" y="3057632"/>
            <a:ext cx="4480560" cy="18288"/>
          </a:xfrm>
          <a:custGeom>
            <a:avLst/>
            <a:gdLst/>
            <a:ahLst/>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8" name="Google Shape;368;p17"/>
          <p:cNvSpPr txBox="1">
            <a:spLocks noGrp="1"/>
          </p:cNvSpPr>
          <p:nvPr>
            <p:ph type="body" idx="1"/>
          </p:nvPr>
        </p:nvSpPr>
        <p:spPr>
          <a:xfrm>
            <a:off x="3801730" y="-3496"/>
            <a:ext cx="7928300" cy="6858000"/>
          </a:xfrm>
          <a:prstGeom prst="rect">
            <a:avLst/>
          </a:prstGeom>
          <a:noFill/>
          <a:ln>
            <a:noFill/>
          </a:ln>
        </p:spPr>
        <p:txBody>
          <a:bodyPr spcFirstLastPara="1" wrap="square" lIns="91425" tIns="45700" rIns="91425" bIns="45700" anchor="t" anchorCtr="0">
            <a:noAutofit/>
          </a:bodyPr>
          <a:lstStyle/>
          <a:p>
            <a:pPr algn="l" rtl="0" fontAlgn="base">
              <a:buClr>
                <a:schemeClr val="accent2"/>
              </a:buClr>
              <a:buSzPct val="110000"/>
            </a:pPr>
            <a:r>
              <a:rPr lang="en-US" sz="1200" b="0" i="0" dirty="0" err="1">
                <a:solidFill>
                  <a:srgbClr val="000000"/>
                </a:solidFill>
                <a:effectLst/>
                <a:latin typeface="Times New Roman" panose="02020603050405020304" pitchFamily="18" charset="0"/>
                <a:cs typeface="Times New Roman" panose="02020603050405020304" pitchFamily="18" charset="0"/>
              </a:rPr>
              <a:t>Saradha</a:t>
            </a:r>
            <a:r>
              <a:rPr lang="en-US" sz="1200" b="0" i="0" dirty="0">
                <a:solidFill>
                  <a:srgbClr val="000000"/>
                </a:solidFill>
                <a:effectLst/>
                <a:latin typeface="Times New Roman" panose="02020603050405020304" pitchFamily="18" charset="0"/>
                <a:cs typeface="Times New Roman" panose="02020603050405020304" pitchFamily="18" charset="0"/>
              </a:rPr>
              <a:t>, M., </a:t>
            </a:r>
            <a:r>
              <a:rPr lang="en-US" sz="1200" b="0" i="0" dirty="0" err="1">
                <a:solidFill>
                  <a:srgbClr val="000000"/>
                </a:solidFill>
                <a:effectLst/>
                <a:latin typeface="Times New Roman" panose="02020603050405020304" pitchFamily="18" charset="0"/>
                <a:cs typeface="Times New Roman" panose="02020603050405020304" pitchFamily="18" charset="0"/>
              </a:rPr>
              <a:t>Viknesh</a:t>
            </a:r>
            <a:r>
              <a:rPr lang="en-US" sz="1200" b="0" i="0" dirty="0">
                <a:solidFill>
                  <a:srgbClr val="000000"/>
                </a:solidFill>
                <a:effectLst/>
                <a:latin typeface="Times New Roman" panose="02020603050405020304" pitchFamily="18" charset="0"/>
                <a:cs typeface="Times New Roman" panose="02020603050405020304" pitchFamily="18" charset="0"/>
              </a:rPr>
              <a:t>, S., </a:t>
            </a:r>
            <a:r>
              <a:rPr lang="en-US" sz="1200" b="0" i="0" dirty="0" err="1">
                <a:solidFill>
                  <a:srgbClr val="000000"/>
                </a:solidFill>
                <a:effectLst/>
                <a:latin typeface="Times New Roman" panose="02020603050405020304" pitchFamily="18" charset="0"/>
                <a:cs typeface="Times New Roman" panose="02020603050405020304" pitchFamily="18" charset="0"/>
              </a:rPr>
              <a:t>Nithesh</a:t>
            </a:r>
            <a:r>
              <a:rPr lang="en-US" sz="1200" b="0" i="0" dirty="0">
                <a:solidFill>
                  <a:srgbClr val="000000"/>
                </a:solidFill>
                <a:effectLst/>
                <a:latin typeface="Times New Roman" panose="02020603050405020304" pitchFamily="18" charset="0"/>
                <a:cs typeface="Times New Roman" panose="02020603050405020304" pitchFamily="18" charset="0"/>
              </a:rPr>
              <a:t> </a:t>
            </a:r>
            <a:r>
              <a:rPr lang="en-US" sz="1200" b="0" i="0" dirty="0" err="1">
                <a:solidFill>
                  <a:srgbClr val="000000"/>
                </a:solidFill>
                <a:effectLst/>
                <a:latin typeface="Times New Roman" panose="02020603050405020304" pitchFamily="18" charset="0"/>
                <a:cs typeface="Times New Roman" panose="02020603050405020304" pitchFamily="18" charset="0"/>
              </a:rPr>
              <a:t>Priyan</a:t>
            </a:r>
            <a:r>
              <a:rPr lang="en-US" sz="1200" b="0" i="0" dirty="0">
                <a:solidFill>
                  <a:srgbClr val="000000"/>
                </a:solidFill>
                <a:effectLst/>
                <a:latin typeface="Times New Roman" panose="02020603050405020304" pitchFamily="18" charset="0"/>
                <a:cs typeface="Times New Roman" panose="02020603050405020304" pitchFamily="18" charset="0"/>
              </a:rPr>
              <a:t>, T., &amp; </a:t>
            </a:r>
            <a:r>
              <a:rPr lang="en-US" sz="1200" b="0" i="0" dirty="0" err="1">
                <a:solidFill>
                  <a:srgbClr val="000000"/>
                </a:solidFill>
                <a:effectLst/>
                <a:latin typeface="Times New Roman" panose="02020603050405020304" pitchFamily="18" charset="0"/>
                <a:cs typeface="Times New Roman" panose="02020603050405020304" pitchFamily="18" charset="0"/>
              </a:rPr>
              <a:t>Shreeram</a:t>
            </a:r>
            <a:r>
              <a:rPr lang="en-US" sz="1200" b="0" i="0" dirty="0">
                <a:solidFill>
                  <a:srgbClr val="000000"/>
                </a:solidFill>
                <a:effectLst/>
                <a:latin typeface="Times New Roman" panose="02020603050405020304" pitchFamily="18" charset="0"/>
                <a:cs typeface="Times New Roman" panose="02020603050405020304" pitchFamily="18" charset="0"/>
              </a:rPr>
              <a:t>, D. U. (2023). Crime type prediction based on various occurrences using parallel LSTM. In 2023 </a:t>
            </a:r>
            <a:r>
              <a:rPr lang="en-US" sz="1200" b="0" i="1" dirty="0">
                <a:solidFill>
                  <a:srgbClr val="000000"/>
                </a:solidFill>
                <a:effectLst/>
                <a:latin typeface="Times New Roman" panose="02020603050405020304" pitchFamily="18" charset="0"/>
                <a:cs typeface="Times New Roman" panose="02020603050405020304" pitchFamily="18" charset="0"/>
              </a:rPr>
              <a:t>International Conference on Sustainable Computing and Smart Systems (ICSCSS),</a:t>
            </a:r>
            <a:r>
              <a:rPr lang="en-US" sz="1200" b="0" i="0" dirty="0">
                <a:solidFill>
                  <a:srgbClr val="000000"/>
                </a:solidFill>
                <a:effectLst/>
                <a:latin typeface="Times New Roman" panose="02020603050405020304" pitchFamily="18" charset="0"/>
                <a:cs typeface="Times New Roman" panose="02020603050405020304" pitchFamily="18" charset="0"/>
              </a:rPr>
              <a:t> IEEE. https://</a:t>
            </a:r>
            <a:r>
              <a:rPr lang="en-US" sz="1200" b="0" i="0" dirty="0" err="1">
                <a:solidFill>
                  <a:srgbClr val="000000"/>
                </a:solidFill>
                <a:effectLst/>
                <a:latin typeface="Times New Roman" panose="02020603050405020304" pitchFamily="18" charset="0"/>
                <a:cs typeface="Times New Roman" panose="02020603050405020304" pitchFamily="18" charset="0"/>
              </a:rPr>
              <a:t>doi.org</a:t>
            </a:r>
            <a:r>
              <a:rPr lang="en-US" sz="1200" b="0" i="0" dirty="0">
                <a:solidFill>
                  <a:srgbClr val="000000"/>
                </a:solidFill>
                <a:effectLst/>
                <a:latin typeface="Times New Roman" panose="02020603050405020304" pitchFamily="18" charset="0"/>
                <a:cs typeface="Times New Roman" panose="02020603050405020304" pitchFamily="18" charset="0"/>
              </a:rPr>
              <a:t>/10.1109/ICSCSS57650.2023.10169580 </a:t>
            </a:r>
          </a:p>
          <a:p>
            <a:pPr algn="l" rtl="0"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Sharma, H. K., Choudhury, T., &amp; </a:t>
            </a:r>
            <a:r>
              <a:rPr lang="en-US" sz="1200" b="0" i="0" dirty="0" err="1">
                <a:solidFill>
                  <a:srgbClr val="000000"/>
                </a:solidFill>
                <a:effectLst/>
                <a:latin typeface="Times New Roman" panose="02020603050405020304" pitchFamily="18" charset="0"/>
                <a:cs typeface="Times New Roman" panose="02020603050405020304" pitchFamily="18" charset="0"/>
              </a:rPr>
              <a:t>Kandwal</a:t>
            </a:r>
            <a:r>
              <a:rPr lang="en-US" sz="1200" b="0" i="0" dirty="0">
                <a:solidFill>
                  <a:srgbClr val="000000"/>
                </a:solidFill>
                <a:effectLst/>
                <a:latin typeface="Times New Roman" panose="02020603050405020304" pitchFamily="18" charset="0"/>
                <a:cs typeface="Times New Roman" panose="02020603050405020304" pitchFamily="18" charset="0"/>
              </a:rPr>
              <a:t>, A. (2023). Machine learning-based analytical approach for geographical analysis and prediction of Boston City crime using geospatial dataset.</a:t>
            </a:r>
            <a:r>
              <a:rPr lang="en-US" sz="1200" b="0" i="1" dirty="0">
                <a:solidFill>
                  <a:srgbClr val="000000"/>
                </a:solidFill>
                <a:effectLst/>
                <a:latin typeface="Times New Roman" panose="02020603050405020304" pitchFamily="18" charset="0"/>
                <a:cs typeface="Times New Roman" panose="02020603050405020304" pitchFamily="18" charset="0"/>
              </a:rPr>
              <a:t> </a:t>
            </a:r>
            <a:r>
              <a:rPr lang="en-US" sz="1200" b="0" i="1" dirty="0" err="1">
                <a:solidFill>
                  <a:srgbClr val="000000"/>
                </a:solidFill>
                <a:effectLst/>
                <a:latin typeface="Times New Roman" panose="02020603050405020304" pitchFamily="18" charset="0"/>
                <a:cs typeface="Times New Roman" panose="02020603050405020304" pitchFamily="18" charset="0"/>
              </a:rPr>
              <a:t>GeoJournal</a:t>
            </a:r>
            <a:r>
              <a:rPr lang="en-US" sz="1200" b="0" i="1" dirty="0">
                <a:solidFill>
                  <a:srgbClr val="000000"/>
                </a:solidFill>
                <a:effectLst/>
                <a:latin typeface="Times New Roman" panose="02020603050405020304" pitchFamily="18" charset="0"/>
                <a:cs typeface="Times New Roman" panose="02020603050405020304" pitchFamily="18" charset="0"/>
              </a:rPr>
              <a:t>, 88,</a:t>
            </a:r>
            <a:r>
              <a:rPr lang="en-US" sz="1200" b="0" i="0" dirty="0">
                <a:solidFill>
                  <a:srgbClr val="000000"/>
                </a:solidFill>
                <a:effectLst/>
                <a:latin typeface="Times New Roman" panose="02020603050405020304" pitchFamily="18" charset="0"/>
                <a:cs typeface="Times New Roman" panose="02020603050405020304" pitchFamily="18" charset="0"/>
              </a:rPr>
              <a:t> S15-S27. </a:t>
            </a:r>
            <a:r>
              <a:rPr lang="en-US" sz="1200" b="0" i="0" u="sng" strike="noStrike" dirty="0">
                <a:solidFill>
                  <a:srgbClr val="467886"/>
                </a:solidFill>
                <a:effectLst/>
                <a:latin typeface="Times New Roman" panose="02020603050405020304" pitchFamily="18" charset="0"/>
                <a:cs typeface="Times New Roman" panose="02020603050405020304" pitchFamily="18" charset="0"/>
                <a:hlinkClick r:id="rId3"/>
              </a:rPr>
              <a:t>https://doi.org/10.1007/s10708-021-10485-4</a:t>
            </a:r>
            <a:r>
              <a:rPr lang="en-US" sz="1200" b="0" i="0" dirty="0">
                <a:solidFill>
                  <a:srgbClr val="000000"/>
                </a:solidFill>
                <a:effectLst/>
                <a:latin typeface="Times New Roman" panose="02020603050405020304" pitchFamily="18" charset="0"/>
                <a:cs typeface="Times New Roman" panose="02020603050405020304" pitchFamily="18" charset="0"/>
              </a:rPr>
              <a:t> </a:t>
            </a:r>
          </a:p>
          <a:p>
            <a:pPr algn="l" rtl="0" fontAlgn="base">
              <a:buClr>
                <a:schemeClr val="accent2"/>
              </a:buClr>
              <a:buSzPct val="110000"/>
            </a:pPr>
            <a:r>
              <a:rPr lang="en-US" sz="1200" b="0" i="0" dirty="0" err="1">
                <a:solidFill>
                  <a:srgbClr val="000000"/>
                </a:solidFill>
                <a:effectLst/>
                <a:latin typeface="Times New Roman" panose="02020603050405020304" pitchFamily="18" charset="0"/>
                <a:cs typeface="Times New Roman" panose="02020603050405020304" pitchFamily="18" charset="0"/>
              </a:rPr>
              <a:t>Sherstinsky</a:t>
            </a:r>
            <a:r>
              <a:rPr lang="en-US" sz="1200" b="0" i="0" dirty="0">
                <a:solidFill>
                  <a:srgbClr val="000000"/>
                </a:solidFill>
                <a:effectLst/>
                <a:latin typeface="Times New Roman" panose="02020603050405020304" pitchFamily="18" charset="0"/>
                <a:cs typeface="Times New Roman" panose="02020603050405020304" pitchFamily="18" charset="0"/>
              </a:rPr>
              <a:t>, A. (2020). Fundamentals of Recurrent Neural Network (RNN) and Long Short-Term Memory (LSTM) network. </a:t>
            </a:r>
            <a:r>
              <a:rPr lang="en-US" sz="1200" b="0" i="0" dirty="0" err="1">
                <a:solidFill>
                  <a:srgbClr val="000000"/>
                </a:solidFill>
                <a:effectLst/>
                <a:latin typeface="Times New Roman" panose="02020603050405020304" pitchFamily="18" charset="0"/>
                <a:cs typeface="Times New Roman" panose="02020603050405020304" pitchFamily="18" charset="0"/>
              </a:rPr>
              <a:t>Physica</a:t>
            </a:r>
            <a:r>
              <a:rPr lang="en-US" sz="1200" b="0" i="0" dirty="0">
                <a:solidFill>
                  <a:srgbClr val="000000"/>
                </a:solidFill>
                <a:effectLst/>
                <a:latin typeface="Times New Roman" panose="02020603050405020304" pitchFamily="18" charset="0"/>
                <a:cs typeface="Times New Roman" panose="02020603050405020304" pitchFamily="18" charset="0"/>
              </a:rPr>
              <a:t> D: Nonlinear Phenomena, 404, 132306. https://</a:t>
            </a:r>
            <a:r>
              <a:rPr lang="en-US" sz="1200" b="0" i="0" dirty="0" err="1">
                <a:solidFill>
                  <a:srgbClr val="000000"/>
                </a:solidFill>
                <a:effectLst/>
                <a:latin typeface="Times New Roman" panose="02020603050405020304" pitchFamily="18" charset="0"/>
                <a:cs typeface="Times New Roman" panose="02020603050405020304" pitchFamily="18" charset="0"/>
              </a:rPr>
              <a:t>doi.org</a:t>
            </a:r>
            <a:r>
              <a:rPr lang="en-US" sz="1200" b="0" i="0" dirty="0">
                <a:solidFill>
                  <a:srgbClr val="000000"/>
                </a:solidFill>
                <a:effectLst/>
                <a:latin typeface="Times New Roman" panose="02020603050405020304" pitchFamily="18" charset="0"/>
                <a:cs typeface="Times New Roman" panose="02020603050405020304" pitchFamily="18" charset="0"/>
              </a:rPr>
              <a:t>/10.1016/j.physd.2019.132306 </a:t>
            </a:r>
          </a:p>
          <a:p>
            <a:pPr algn="l" rtl="0"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Solomon, A., </a:t>
            </a:r>
            <a:r>
              <a:rPr lang="en-US" sz="1200" b="0" i="0" dirty="0" err="1">
                <a:solidFill>
                  <a:srgbClr val="000000"/>
                </a:solidFill>
                <a:effectLst/>
                <a:latin typeface="Times New Roman" panose="02020603050405020304" pitchFamily="18" charset="0"/>
                <a:cs typeface="Times New Roman" panose="02020603050405020304" pitchFamily="18" charset="0"/>
              </a:rPr>
              <a:t>Kertis</a:t>
            </a:r>
            <a:r>
              <a:rPr lang="en-US" sz="1200" b="0" i="0" dirty="0">
                <a:solidFill>
                  <a:srgbClr val="000000"/>
                </a:solidFill>
                <a:effectLst/>
                <a:latin typeface="Times New Roman" panose="02020603050405020304" pitchFamily="18" charset="0"/>
                <a:cs typeface="Times New Roman" panose="02020603050405020304" pitchFamily="18" charset="0"/>
              </a:rPr>
              <a:t>, M., Shapira, B., &amp; </a:t>
            </a:r>
            <a:r>
              <a:rPr lang="en-US" sz="1200" b="0" i="0" dirty="0" err="1">
                <a:solidFill>
                  <a:srgbClr val="000000"/>
                </a:solidFill>
                <a:effectLst/>
                <a:latin typeface="Times New Roman" panose="02020603050405020304" pitchFamily="18" charset="0"/>
                <a:cs typeface="Times New Roman" panose="02020603050405020304" pitchFamily="18" charset="0"/>
              </a:rPr>
              <a:t>Rokach</a:t>
            </a:r>
            <a:r>
              <a:rPr lang="en-US" sz="1200" b="0" i="0" dirty="0">
                <a:solidFill>
                  <a:srgbClr val="000000"/>
                </a:solidFill>
                <a:effectLst/>
                <a:latin typeface="Times New Roman" panose="02020603050405020304" pitchFamily="18" charset="0"/>
                <a:cs typeface="Times New Roman" panose="02020603050405020304" pitchFamily="18" charset="0"/>
              </a:rPr>
              <a:t>, L. (2022). A deep learning framework for predicting burglaries based on multiple contextual factors. </a:t>
            </a:r>
            <a:r>
              <a:rPr lang="en-US" sz="1200" b="0" i="1" dirty="0">
                <a:solidFill>
                  <a:srgbClr val="000000"/>
                </a:solidFill>
                <a:effectLst/>
                <a:latin typeface="Times New Roman" panose="02020603050405020304" pitchFamily="18" charset="0"/>
                <a:cs typeface="Times New Roman" panose="02020603050405020304" pitchFamily="18" charset="0"/>
              </a:rPr>
              <a:t>Expert Systems with Applications, 199, </a:t>
            </a:r>
            <a:r>
              <a:rPr lang="en-US" sz="1200" b="0" i="0" dirty="0">
                <a:solidFill>
                  <a:srgbClr val="000000"/>
                </a:solidFill>
                <a:effectLst/>
                <a:latin typeface="Times New Roman" panose="02020603050405020304" pitchFamily="18" charset="0"/>
                <a:cs typeface="Times New Roman" panose="02020603050405020304" pitchFamily="18" charset="0"/>
              </a:rPr>
              <a:t>117042. https://</a:t>
            </a:r>
            <a:r>
              <a:rPr lang="en-US" sz="1200" b="0" i="0" dirty="0" err="1">
                <a:solidFill>
                  <a:srgbClr val="000000"/>
                </a:solidFill>
                <a:effectLst/>
                <a:latin typeface="Times New Roman" panose="02020603050405020304" pitchFamily="18" charset="0"/>
                <a:cs typeface="Times New Roman" panose="02020603050405020304" pitchFamily="18" charset="0"/>
              </a:rPr>
              <a:t>doi.org</a:t>
            </a:r>
            <a:r>
              <a:rPr lang="en-US" sz="1200" b="0" i="0" dirty="0">
                <a:solidFill>
                  <a:srgbClr val="000000"/>
                </a:solidFill>
                <a:effectLst/>
                <a:latin typeface="Times New Roman" panose="02020603050405020304" pitchFamily="18" charset="0"/>
                <a:cs typeface="Times New Roman" panose="02020603050405020304" pitchFamily="18" charset="0"/>
              </a:rPr>
              <a:t>/10.1016/j.eswa.2022.117042 </a:t>
            </a:r>
          </a:p>
          <a:p>
            <a:pPr algn="l" rtl="0" fontAlgn="base">
              <a:buClr>
                <a:schemeClr val="accent2"/>
              </a:buClr>
              <a:buSzPct val="110000"/>
            </a:pPr>
            <a:r>
              <a:rPr lang="en-US" sz="1200" b="0" i="0" dirty="0" err="1">
                <a:solidFill>
                  <a:srgbClr val="000000"/>
                </a:solidFill>
                <a:effectLst/>
                <a:latin typeface="Times New Roman" panose="02020603050405020304" pitchFamily="18" charset="0"/>
                <a:cs typeface="Times New Roman" panose="02020603050405020304" pitchFamily="18" charset="0"/>
              </a:rPr>
              <a:t>Stec</a:t>
            </a:r>
            <a:r>
              <a:rPr lang="en-US" sz="1200" b="0" i="0" dirty="0">
                <a:solidFill>
                  <a:srgbClr val="000000"/>
                </a:solidFill>
                <a:effectLst/>
                <a:latin typeface="Times New Roman" panose="02020603050405020304" pitchFamily="18" charset="0"/>
                <a:cs typeface="Times New Roman" panose="02020603050405020304" pitchFamily="18" charset="0"/>
              </a:rPr>
              <a:t>, A., &amp; </a:t>
            </a:r>
            <a:r>
              <a:rPr lang="en-US" sz="1200" b="0" i="0" dirty="0" err="1">
                <a:solidFill>
                  <a:srgbClr val="000000"/>
                </a:solidFill>
                <a:effectLst/>
                <a:latin typeface="Times New Roman" panose="02020603050405020304" pitchFamily="18" charset="0"/>
                <a:cs typeface="Times New Roman" panose="02020603050405020304" pitchFamily="18" charset="0"/>
              </a:rPr>
              <a:t>Klabjan</a:t>
            </a:r>
            <a:r>
              <a:rPr lang="en-US" sz="1200" b="0" i="0" dirty="0">
                <a:solidFill>
                  <a:srgbClr val="000000"/>
                </a:solidFill>
                <a:effectLst/>
                <a:latin typeface="Times New Roman" panose="02020603050405020304" pitchFamily="18" charset="0"/>
                <a:cs typeface="Times New Roman" panose="02020603050405020304" pitchFamily="18" charset="0"/>
              </a:rPr>
              <a:t>, D. (2018). Forecasting Crime with Deep Learning. https://</a:t>
            </a:r>
            <a:r>
              <a:rPr lang="en-US" sz="1200" b="0" i="0" dirty="0" err="1">
                <a:solidFill>
                  <a:srgbClr val="000000"/>
                </a:solidFill>
                <a:effectLst/>
                <a:latin typeface="Times New Roman" panose="02020603050405020304" pitchFamily="18" charset="0"/>
                <a:cs typeface="Times New Roman" panose="02020603050405020304" pitchFamily="18" charset="0"/>
              </a:rPr>
              <a:t>arxiv.org</a:t>
            </a:r>
            <a:r>
              <a:rPr lang="en-US" sz="1200" b="0" i="0" dirty="0">
                <a:solidFill>
                  <a:srgbClr val="000000"/>
                </a:solidFill>
                <a:effectLst/>
                <a:latin typeface="Times New Roman" panose="02020603050405020304" pitchFamily="18" charset="0"/>
                <a:cs typeface="Times New Roman" panose="02020603050405020304" pitchFamily="18" charset="0"/>
              </a:rPr>
              <a:t>/pdf/1806.01486.pdf </a:t>
            </a:r>
          </a:p>
          <a:p>
            <a:pPr algn="l" rtl="0" fontAlgn="base">
              <a:buClr>
                <a:schemeClr val="accent2"/>
              </a:buClr>
              <a:buSzPct val="110000"/>
            </a:pPr>
            <a:r>
              <a:rPr lang="en-US" sz="1200" b="0" i="0" dirty="0" err="1">
                <a:solidFill>
                  <a:srgbClr val="000000"/>
                </a:solidFill>
                <a:effectLst/>
                <a:latin typeface="Times New Roman" panose="02020603050405020304" pitchFamily="18" charset="0"/>
                <a:cs typeface="Times New Roman" panose="02020603050405020304" pitchFamily="18" charset="0"/>
              </a:rPr>
              <a:t>Sulaiman</a:t>
            </a:r>
            <a:r>
              <a:rPr lang="en-US" sz="1200" b="0" i="0" dirty="0">
                <a:solidFill>
                  <a:srgbClr val="000000"/>
                </a:solidFill>
                <a:effectLst/>
                <a:latin typeface="Times New Roman" panose="02020603050405020304" pitchFamily="18" charset="0"/>
                <a:cs typeface="Times New Roman" panose="02020603050405020304" pitchFamily="18" charset="0"/>
              </a:rPr>
              <a:t>, B. A., Nasir, M. D., &amp; Yusuf, M. A. (2014). Improved Method of Classification Algorithms for Crime Prediction. In </a:t>
            </a:r>
            <a:r>
              <a:rPr lang="en-US" sz="1200" b="0" i="1" dirty="0">
                <a:solidFill>
                  <a:srgbClr val="000000"/>
                </a:solidFill>
                <a:effectLst/>
                <a:latin typeface="Times New Roman" panose="02020603050405020304" pitchFamily="18" charset="0"/>
                <a:cs typeface="Times New Roman" panose="02020603050405020304" pitchFamily="18" charset="0"/>
              </a:rPr>
              <a:t>2014 International Symposium on Biometrics and Security Technologies (ISBAST), 250-255.</a:t>
            </a:r>
            <a:r>
              <a:rPr lang="en-US" sz="1200" b="0" i="0" dirty="0">
                <a:solidFill>
                  <a:srgbClr val="000000"/>
                </a:solidFill>
                <a:effectLst/>
                <a:latin typeface="Times New Roman" panose="02020603050405020304" pitchFamily="18" charset="0"/>
                <a:cs typeface="Times New Roman" panose="02020603050405020304" pitchFamily="18" charset="0"/>
              </a:rPr>
              <a:t> IEEE. </a:t>
            </a:r>
          </a:p>
          <a:p>
            <a:pPr algn="l" rtl="0"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Thiele, F., Windebank, A., &amp; Siddiqui, A. M. (2023). Motivation for using data-driven algorithms in research: A review of machine learning solutions for image analysis of micrographs in neuroscience. Journal of Neuropathology &amp; Experimental Neurology, 82. https://</a:t>
            </a:r>
            <a:r>
              <a:rPr lang="en-US" sz="1200" b="0" i="0" dirty="0" err="1">
                <a:solidFill>
                  <a:srgbClr val="000000"/>
                </a:solidFill>
                <a:effectLst/>
                <a:latin typeface="Times New Roman" panose="02020603050405020304" pitchFamily="18" charset="0"/>
                <a:cs typeface="Times New Roman" panose="02020603050405020304" pitchFamily="18" charset="0"/>
              </a:rPr>
              <a:t>doi.org</a:t>
            </a:r>
            <a:r>
              <a:rPr lang="en-US" sz="1200" b="0" i="0" dirty="0">
                <a:solidFill>
                  <a:srgbClr val="000000"/>
                </a:solidFill>
                <a:effectLst/>
                <a:latin typeface="Times New Roman" panose="02020603050405020304" pitchFamily="18" charset="0"/>
                <a:cs typeface="Times New Roman" panose="02020603050405020304" pitchFamily="18" charset="0"/>
              </a:rPr>
              <a:t>/10.1093/</a:t>
            </a:r>
            <a:r>
              <a:rPr lang="en-US" sz="1200" b="0" i="0" dirty="0" err="1">
                <a:solidFill>
                  <a:srgbClr val="000000"/>
                </a:solidFill>
                <a:effectLst/>
                <a:latin typeface="Times New Roman" panose="02020603050405020304" pitchFamily="18" charset="0"/>
                <a:cs typeface="Times New Roman" panose="02020603050405020304" pitchFamily="18" charset="0"/>
              </a:rPr>
              <a:t>jnen</a:t>
            </a:r>
            <a:r>
              <a:rPr lang="en-US" sz="1200" b="0" i="0" dirty="0">
                <a:solidFill>
                  <a:srgbClr val="000000"/>
                </a:solidFill>
                <a:effectLst/>
                <a:latin typeface="Times New Roman" panose="02020603050405020304" pitchFamily="18" charset="0"/>
                <a:cs typeface="Times New Roman" panose="02020603050405020304" pitchFamily="18" charset="0"/>
              </a:rPr>
              <a:t>/nlad040 </a:t>
            </a:r>
          </a:p>
          <a:p>
            <a:pPr algn="l" rtl="0" fontAlgn="base">
              <a:buClr>
                <a:schemeClr val="accent2"/>
              </a:buClr>
              <a:buSzPct val="110000"/>
            </a:pPr>
            <a:r>
              <a:rPr lang="en-US" sz="1200" b="0" i="0" dirty="0" err="1">
                <a:solidFill>
                  <a:srgbClr val="000000"/>
                </a:solidFill>
                <a:effectLst/>
                <a:latin typeface="Times New Roman" panose="02020603050405020304" pitchFamily="18" charset="0"/>
                <a:cs typeface="Times New Roman" panose="02020603050405020304" pitchFamily="18" charset="0"/>
              </a:rPr>
              <a:t>Travaini</a:t>
            </a:r>
            <a:r>
              <a:rPr lang="en-US" sz="1200" b="0" i="0" dirty="0">
                <a:solidFill>
                  <a:srgbClr val="000000"/>
                </a:solidFill>
                <a:effectLst/>
                <a:latin typeface="Times New Roman" panose="02020603050405020304" pitchFamily="18" charset="0"/>
                <a:cs typeface="Times New Roman" panose="02020603050405020304" pitchFamily="18" charset="0"/>
              </a:rPr>
              <a:t>, G. V., </a:t>
            </a:r>
            <a:r>
              <a:rPr lang="en-US" sz="1200" b="0" i="0" dirty="0" err="1">
                <a:solidFill>
                  <a:srgbClr val="000000"/>
                </a:solidFill>
                <a:effectLst/>
                <a:latin typeface="Times New Roman" panose="02020603050405020304" pitchFamily="18" charset="0"/>
                <a:cs typeface="Times New Roman" panose="02020603050405020304" pitchFamily="18" charset="0"/>
              </a:rPr>
              <a:t>Pacchioni</a:t>
            </a:r>
            <a:r>
              <a:rPr lang="en-US" sz="1200" b="0" i="0" dirty="0">
                <a:solidFill>
                  <a:srgbClr val="000000"/>
                </a:solidFill>
                <a:effectLst/>
                <a:latin typeface="Times New Roman" panose="02020603050405020304" pitchFamily="18" charset="0"/>
                <a:cs typeface="Times New Roman" panose="02020603050405020304" pitchFamily="18" charset="0"/>
              </a:rPr>
              <a:t>, F., </a:t>
            </a:r>
            <a:r>
              <a:rPr lang="en-US" sz="1200" b="0" i="0" dirty="0" err="1">
                <a:solidFill>
                  <a:srgbClr val="000000"/>
                </a:solidFill>
                <a:effectLst/>
                <a:latin typeface="Times New Roman" panose="02020603050405020304" pitchFamily="18" charset="0"/>
                <a:cs typeface="Times New Roman" panose="02020603050405020304" pitchFamily="18" charset="0"/>
              </a:rPr>
              <a:t>Bellumore</a:t>
            </a:r>
            <a:r>
              <a:rPr lang="en-US" sz="1200" b="0" i="0" dirty="0">
                <a:solidFill>
                  <a:srgbClr val="000000"/>
                </a:solidFill>
                <a:effectLst/>
                <a:latin typeface="Times New Roman" panose="02020603050405020304" pitchFamily="18" charset="0"/>
                <a:cs typeface="Times New Roman" panose="02020603050405020304" pitchFamily="18" charset="0"/>
              </a:rPr>
              <a:t>, S., </a:t>
            </a:r>
            <a:r>
              <a:rPr lang="en-US" sz="1200" b="0" i="0" dirty="0" err="1">
                <a:solidFill>
                  <a:srgbClr val="000000"/>
                </a:solidFill>
                <a:effectLst/>
                <a:latin typeface="Times New Roman" panose="02020603050405020304" pitchFamily="18" charset="0"/>
                <a:cs typeface="Times New Roman" panose="02020603050405020304" pitchFamily="18" charset="0"/>
              </a:rPr>
              <a:t>Bosia</a:t>
            </a:r>
            <a:r>
              <a:rPr lang="en-US" sz="1200" b="0" i="0" dirty="0">
                <a:solidFill>
                  <a:srgbClr val="000000"/>
                </a:solidFill>
                <a:effectLst/>
                <a:latin typeface="Times New Roman" panose="02020603050405020304" pitchFamily="18" charset="0"/>
                <a:cs typeface="Times New Roman" panose="02020603050405020304" pitchFamily="18" charset="0"/>
              </a:rPr>
              <a:t>, M., &amp; De </a:t>
            </a:r>
            <a:r>
              <a:rPr lang="en-US" sz="1200" b="0" i="0" dirty="0" err="1">
                <a:solidFill>
                  <a:srgbClr val="000000"/>
                </a:solidFill>
                <a:effectLst/>
                <a:latin typeface="Times New Roman" panose="02020603050405020304" pitchFamily="18" charset="0"/>
                <a:cs typeface="Times New Roman" panose="02020603050405020304" pitchFamily="18" charset="0"/>
              </a:rPr>
              <a:t>Micco</a:t>
            </a:r>
            <a:r>
              <a:rPr lang="en-US" sz="1200" b="0" i="0" dirty="0">
                <a:solidFill>
                  <a:srgbClr val="000000"/>
                </a:solidFill>
                <a:effectLst/>
                <a:latin typeface="Times New Roman" panose="02020603050405020304" pitchFamily="18" charset="0"/>
                <a:cs typeface="Times New Roman" panose="02020603050405020304" pitchFamily="18" charset="0"/>
              </a:rPr>
              <a:t>, F. (2022). Machine learning and criminal justice: A systematic review of advanced methodology for recidivism risk prediction. International Journal of Environmental Research and Public Health, 19(17), 10594. </a:t>
            </a:r>
            <a:r>
              <a:rPr lang="en-US" sz="1200" b="0" i="0" u="sng" strike="noStrike" dirty="0">
                <a:solidFill>
                  <a:srgbClr val="467886"/>
                </a:solidFill>
                <a:effectLst/>
                <a:latin typeface="Times New Roman" panose="02020603050405020304" pitchFamily="18" charset="0"/>
                <a:cs typeface="Times New Roman" panose="02020603050405020304" pitchFamily="18" charset="0"/>
                <a:hlinkClick r:id="rId4"/>
              </a:rPr>
              <a:t>https://doi.org/10.3390/ijerph191710594</a:t>
            </a:r>
            <a:r>
              <a:rPr lang="en-US" sz="1200" b="0" i="0" dirty="0">
                <a:solidFill>
                  <a:srgbClr val="000000"/>
                </a:solidFill>
                <a:effectLst/>
                <a:latin typeface="Times New Roman" panose="02020603050405020304" pitchFamily="18" charset="0"/>
                <a:cs typeface="Times New Roman" panose="02020603050405020304" pitchFamily="18" charset="0"/>
              </a:rPr>
              <a:t> </a:t>
            </a:r>
          </a:p>
          <a:p>
            <a:pPr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United States Census Bureau. (2022). QuickFacts: Los Angeles City, California (V2022).  https://</a:t>
            </a:r>
            <a:r>
              <a:rPr lang="en-US" sz="1200" b="0" i="0" dirty="0" err="1">
                <a:solidFill>
                  <a:srgbClr val="000000"/>
                </a:solidFill>
                <a:effectLst/>
                <a:latin typeface="Times New Roman" panose="02020603050405020304" pitchFamily="18" charset="0"/>
                <a:cs typeface="Times New Roman" panose="02020603050405020304" pitchFamily="18" charset="0"/>
              </a:rPr>
              <a:t>www.census.gov</a:t>
            </a:r>
            <a:r>
              <a:rPr lang="en-US" sz="1200" b="0" i="0" dirty="0">
                <a:solidFill>
                  <a:srgbClr val="000000"/>
                </a:solidFill>
                <a:effectLst/>
                <a:latin typeface="Times New Roman" panose="02020603050405020304" pitchFamily="18" charset="0"/>
                <a:cs typeface="Times New Roman" panose="02020603050405020304" pitchFamily="18" charset="0"/>
              </a:rPr>
              <a:t>/</a:t>
            </a:r>
            <a:r>
              <a:rPr lang="en-US" sz="1200" b="0" i="0" dirty="0" err="1">
                <a:solidFill>
                  <a:srgbClr val="000000"/>
                </a:solidFill>
                <a:effectLst/>
                <a:latin typeface="Times New Roman" panose="02020603050405020304" pitchFamily="18" charset="0"/>
                <a:cs typeface="Times New Roman" panose="02020603050405020304" pitchFamily="18" charset="0"/>
              </a:rPr>
              <a:t>quickfacts</a:t>
            </a:r>
            <a:r>
              <a:rPr lang="en-US" sz="1200" b="0" i="0" dirty="0">
                <a:solidFill>
                  <a:srgbClr val="000000"/>
                </a:solidFill>
                <a:effectLst/>
                <a:latin typeface="Times New Roman" panose="02020603050405020304" pitchFamily="18" charset="0"/>
                <a:cs typeface="Times New Roman" panose="02020603050405020304" pitchFamily="18" charset="0"/>
              </a:rPr>
              <a:t>/fact/table/</a:t>
            </a:r>
            <a:r>
              <a:rPr lang="en-US" sz="1200" b="0" i="0" dirty="0" err="1">
                <a:solidFill>
                  <a:srgbClr val="000000"/>
                </a:solidFill>
                <a:effectLst/>
                <a:latin typeface="Times New Roman" panose="02020603050405020304" pitchFamily="18" charset="0"/>
                <a:cs typeface="Times New Roman" panose="02020603050405020304" pitchFamily="18" charset="0"/>
              </a:rPr>
              <a:t>losangelescitycalifornia</a:t>
            </a:r>
            <a:r>
              <a:rPr lang="en-US" sz="1200" b="0" i="0" dirty="0">
                <a:solidFill>
                  <a:srgbClr val="000000"/>
                </a:solidFill>
                <a:effectLst/>
                <a:latin typeface="Times New Roman" panose="02020603050405020304" pitchFamily="18" charset="0"/>
                <a:cs typeface="Times New Roman" panose="02020603050405020304" pitchFamily="18" charset="0"/>
              </a:rPr>
              <a:t>/PST045222 </a:t>
            </a:r>
          </a:p>
          <a:p>
            <a:pPr algn="l" rtl="0"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United States Census Bureau. (2022). Tables 3.1. GDP &amp; Personal Income. </a:t>
            </a:r>
            <a:r>
              <a:rPr lang="en-US" sz="1200" b="0" i="0" dirty="0" err="1">
                <a:solidFill>
                  <a:srgbClr val="000000"/>
                </a:solidFill>
                <a:effectLst/>
                <a:latin typeface="Times New Roman" panose="02020603050405020304" pitchFamily="18" charset="0"/>
                <a:cs typeface="Times New Roman" panose="02020603050405020304" pitchFamily="18" charset="0"/>
              </a:rPr>
              <a:t>Wayback</a:t>
            </a:r>
            <a:r>
              <a:rPr lang="en-US" sz="1200" b="0" i="0" dirty="0">
                <a:solidFill>
                  <a:srgbClr val="000000"/>
                </a:solidFill>
                <a:effectLst/>
                <a:latin typeface="Times New Roman" panose="02020603050405020304" pitchFamily="18" charset="0"/>
                <a:cs typeface="Times New Roman" panose="02020603050405020304" pitchFamily="18" charset="0"/>
              </a:rPr>
              <a:t> Machine. </a:t>
            </a:r>
            <a:r>
              <a:rPr lang="en-US" sz="1200" b="0" i="0" u="sng" strike="noStrike" dirty="0">
                <a:solidFill>
                  <a:srgbClr val="467886"/>
                </a:solidFill>
                <a:effectLst/>
                <a:latin typeface="Times New Roman" panose="02020603050405020304" pitchFamily="18" charset="0"/>
                <a:cs typeface="Times New Roman" panose="02020603050405020304" pitchFamily="18" charset="0"/>
                <a:hlinkClick r:id="rId5"/>
              </a:rPr>
              <a:t>https://web.archive.org/web/20180913114415/https://apps.bea.gov/itable/index.cfm</a:t>
            </a:r>
            <a:r>
              <a:rPr lang="en-US" sz="1200" b="0" i="0" dirty="0">
                <a:solidFill>
                  <a:srgbClr val="000000"/>
                </a:solidFill>
                <a:effectLst/>
                <a:latin typeface="Times New Roman" panose="02020603050405020304" pitchFamily="18" charset="0"/>
                <a:cs typeface="Times New Roman" panose="02020603050405020304" pitchFamily="18" charset="0"/>
              </a:rPr>
              <a:t> </a:t>
            </a:r>
          </a:p>
          <a:p>
            <a:pPr algn="l" rtl="0" fontAlgn="base">
              <a:buClr>
                <a:schemeClr val="accent2"/>
              </a:buClr>
              <a:buSzPct val="110000"/>
            </a:pPr>
            <a:r>
              <a:rPr lang="en-US" sz="1200" b="0" i="0" dirty="0" err="1">
                <a:solidFill>
                  <a:srgbClr val="000000"/>
                </a:solidFill>
                <a:effectLst/>
                <a:latin typeface="Times New Roman" panose="02020603050405020304" pitchFamily="18" charset="0"/>
                <a:cs typeface="Times New Roman" panose="02020603050405020304" pitchFamily="18" charset="0"/>
              </a:rPr>
              <a:t>Vakalopoulou</a:t>
            </a:r>
            <a:r>
              <a:rPr lang="en-US" sz="1200" b="0" i="0" dirty="0">
                <a:solidFill>
                  <a:srgbClr val="000000"/>
                </a:solidFill>
                <a:effectLst/>
                <a:latin typeface="Times New Roman" panose="02020603050405020304" pitchFamily="18" charset="0"/>
                <a:cs typeface="Times New Roman" panose="02020603050405020304" pitchFamily="18" charset="0"/>
              </a:rPr>
              <a:t>, M., </a:t>
            </a:r>
            <a:r>
              <a:rPr lang="en-US" sz="1200" b="0" i="0" dirty="0" err="1">
                <a:solidFill>
                  <a:srgbClr val="000000"/>
                </a:solidFill>
                <a:effectLst/>
                <a:latin typeface="Times New Roman" panose="02020603050405020304" pitchFamily="18" charset="0"/>
                <a:cs typeface="Times New Roman" panose="02020603050405020304" pitchFamily="18" charset="0"/>
              </a:rPr>
              <a:t>Christodoulidis</a:t>
            </a:r>
            <a:r>
              <a:rPr lang="en-US" sz="1200" b="0" i="0" dirty="0">
                <a:solidFill>
                  <a:srgbClr val="000000"/>
                </a:solidFill>
                <a:effectLst/>
                <a:latin typeface="Times New Roman" panose="02020603050405020304" pitchFamily="18" charset="0"/>
                <a:cs typeface="Times New Roman" panose="02020603050405020304" pitchFamily="18" charset="0"/>
              </a:rPr>
              <a:t>, S., Burgos, N., et al. (2023). Deep learning: Basics and convolutional neural networks (CNNs). In O. </a:t>
            </a:r>
            <a:r>
              <a:rPr lang="en-US" sz="1200" b="0" i="0" dirty="0" err="1">
                <a:solidFill>
                  <a:srgbClr val="000000"/>
                </a:solidFill>
                <a:effectLst/>
                <a:latin typeface="Times New Roman" panose="02020603050405020304" pitchFamily="18" charset="0"/>
                <a:cs typeface="Times New Roman" panose="02020603050405020304" pitchFamily="18" charset="0"/>
              </a:rPr>
              <a:t>Colliot</a:t>
            </a:r>
            <a:r>
              <a:rPr lang="en-US" sz="1200" b="0" i="0" dirty="0">
                <a:solidFill>
                  <a:srgbClr val="000000"/>
                </a:solidFill>
                <a:effectLst/>
                <a:latin typeface="Times New Roman" panose="02020603050405020304" pitchFamily="18" charset="0"/>
                <a:cs typeface="Times New Roman" panose="02020603050405020304" pitchFamily="18" charset="0"/>
              </a:rPr>
              <a:t> (Ed.), Machine Learning for Brain Disorders [Internet]. (Chapter 3). Humana. https://</a:t>
            </a:r>
            <a:r>
              <a:rPr lang="en-US" sz="1200" b="0" i="0" dirty="0" err="1">
                <a:solidFill>
                  <a:srgbClr val="000000"/>
                </a:solidFill>
                <a:effectLst/>
                <a:latin typeface="Times New Roman" panose="02020603050405020304" pitchFamily="18" charset="0"/>
                <a:cs typeface="Times New Roman" panose="02020603050405020304" pitchFamily="18" charset="0"/>
              </a:rPr>
              <a:t>doi.org</a:t>
            </a:r>
            <a:r>
              <a:rPr lang="en-US" sz="1200" b="0" i="0" dirty="0">
                <a:solidFill>
                  <a:srgbClr val="000000"/>
                </a:solidFill>
                <a:effectLst/>
                <a:latin typeface="Times New Roman" panose="02020603050405020304" pitchFamily="18" charset="0"/>
                <a:cs typeface="Times New Roman" panose="02020603050405020304" pitchFamily="18" charset="0"/>
              </a:rPr>
              <a:t>/10.1007/978-1-0716-3195-9_3 </a:t>
            </a:r>
          </a:p>
          <a:p>
            <a:pPr algn="l" rtl="0"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Varghese, A. R., &amp; Prasanna G, A. (2022). A Study Of Crime Analysis: A Systematic Review. </a:t>
            </a:r>
            <a:r>
              <a:rPr lang="en-US" sz="1200" b="0" i="1" dirty="0">
                <a:solidFill>
                  <a:srgbClr val="000000"/>
                </a:solidFill>
                <a:effectLst/>
                <a:latin typeface="Times New Roman" panose="02020603050405020304" pitchFamily="18" charset="0"/>
                <a:cs typeface="Times New Roman" panose="02020603050405020304" pitchFamily="18" charset="0"/>
              </a:rPr>
              <a:t>International Journal of Engineering Technology and Management Sciences, 6(5),</a:t>
            </a:r>
            <a:r>
              <a:rPr lang="en-US" sz="1200" b="0" i="0" dirty="0">
                <a:solidFill>
                  <a:srgbClr val="000000"/>
                </a:solidFill>
                <a:effectLst/>
                <a:latin typeface="Times New Roman" panose="02020603050405020304" pitchFamily="18" charset="0"/>
                <a:cs typeface="Times New Roman" panose="02020603050405020304" pitchFamily="18" charset="0"/>
              </a:rPr>
              <a:t> 334. </a:t>
            </a:r>
            <a:r>
              <a:rPr lang="en-US" sz="1200" b="0" i="0" u="sng" strike="noStrike" dirty="0">
                <a:solidFill>
                  <a:srgbClr val="467886"/>
                </a:solidFill>
                <a:effectLst/>
                <a:latin typeface="Times New Roman" panose="02020603050405020304" pitchFamily="18" charset="0"/>
                <a:cs typeface="Times New Roman" panose="02020603050405020304" pitchFamily="18" charset="0"/>
                <a:hlinkClick r:id="rId6"/>
              </a:rPr>
              <a:t>https://doi.org/10.46647/ijetms.2022.v06i05.049</a:t>
            </a:r>
            <a:r>
              <a:rPr lang="en-US" sz="1200" b="0" i="0" dirty="0">
                <a:solidFill>
                  <a:srgbClr val="000000"/>
                </a:solidFill>
                <a:effectLst/>
                <a:latin typeface="Times New Roman" panose="02020603050405020304" pitchFamily="18" charset="0"/>
                <a:cs typeface="Times New Roman" panose="02020603050405020304" pitchFamily="18" charset="0"/>
              </a:rPr>
              <a:t> </a:t>
            </a:r>
          </a:p>
        </p:txBody>
      </p:sp>
      <p:sp>
        <p:nvSpPr>
          <p:cNvPr id="369" name="Google Shape;369;p17"/>
          <p:cNvSpPr txBox="1">
            <a:spLocks noGrp="1"/>
          </p:cNvSpPr>
          <p:nvPr>
            <p:ph type="sldNum" idx="12"/>
          </p:nvPr>
        </p:nvSpPr>
        <p:spPr>
          <a:xfrm>
            <a:off x="9449656" y="3496"/>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extLst>
      <p:ext uri="{BB962C8B-B14F-4D97-AF65-F5344CB8AC3E}">
        <p14:creationId xmlns:p14="http://schemas.microsoft.com/office/powerpoint/2010/main" val="3592125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7"/>
          <p:cNvSpPr/>
          <p:nvPr/>
        </p:nvSpPr>
        <p:spPr>
          <a:xfrm>
            <a:off x="0" y="0"/>
            <a:ext cx="12189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17"/>
          <p:cNvSpPr txBox="1">
            <a:spLocks noGrp="1"/>
          </p:cNvSpPr>
          <p:nvPr>
            <p:ph type="title"/>
          </p:nvPr>
        </p:nvSpPr>
        <p:spPr>
          <a:xfrm>
            <a:off x="100415" y="474557"/>
            <a:ext cx="3600900" cy="5431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Calibri"/>
              <a:buNone/>
            </a:pPr>
            <a:r>
              <a:rPr lang="en-US" sz="5400"/>
              <a:t>References</a:t>
            </a:r>
            <a:endParaRPr/>
          </a:p>
        </p:txBody>
      </p:sp>
      <p:sp>
        <p:nvSpPr>
          <p:cNvPr id="367" name="Google Shape;367;p17"/>
          <p:cNvSpPr/>
          <p:nvPr/>
        </p:nvSpPr>
        <p:spPr>
          <a:xfrm rot="5400000">
            <a:off x="1453900" y="3057632"/>
            <a:ext cx="4480560" cy="18288"/>
          </a:xfrm>
          <a:custGeom>
            <a:avLst/>
            <a:gdLst/>
            <a:ahLst/>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8" name="Google Shape;368;p17"/>
          <p:cNvSpPr txBox="1">
            <a:spLocks noGrp="1"/>
          </p:cNvSpPr>
          <p:nvPr>
            <p:ph type="body" idx="1"/>
          </p:nvPr>
        </p:nvSpPr>
        <p:spPr>
          <a:xfrm>
            <a:off x="3801730" y="0"/>
            <a:ext cx="7928300" cy="5431500"/>
          </a:xfrm>
          <a:prstGeom prst="rect">
            <a:avLst/>
          </a:prstGeom>
          <a:noFill/>
          <a:ln>
            <a:noFill/>
          </a:ln>
        </p:spPr>
        <p:txBody>
          <a:bodyPr spcFirstLastPara="1" wrap="square" lIns="91425" tIns="45700" rIns="91425" bIns="45700" anchor="t" anchorCtr="0">
            <a:noAutofit/>
          </a:bodyPr>
          <a:lstStyle/>
          <a:p>
            <a:pPr algn="l" rtl="0" fontAlgn="base">
              <a:buClr>
                <a:schemeClr val="accent2"/>
              </a:buClr>
              <a:buSzPct val="110000"/>
            </a:pPr>
            <a:r>
              <a:rPr lang="en-US" sz="1200" b="0" i="0" dirty="0" err="1">
                <a:solidFill>
                  <a:srgbClr val="000000"/>
                </a:solidFill>
                <a:effectLst/>
                <a:latin typeface="Times New Roman" panose="02020603050405020304" pitchFamily="18" charset="0"/>
                <a:cs typeface="Times New Roman" panose="02020603050405020304" pitchFamily="18" charset="0"/>
              </a:rPr>
              <a:t>Vinothkumar</a:t>
            </a:r>
            <a:r>
              <a:rPr lang="en-US" sz="1200" b="0" i="0" dirty="0">
                <a:solidFill>
                  <a:srgbClr val="000000"/>
                </a:solidFill>
                <a:effectLst/>
                <a:latin typeface="Times New Roman" panose="02020603050405020304" pitchFamily="18" charset="0"/>
                <a:cs typeface="Times New Roman" panose="02020603050405020304" pitchFamily="18" charset="0"/>
              </a:rPr>
              <a:t> K, Ranjith Kumar S, Vikram Raj R, N. </a:t>
            </a:r>
            <a:r>
              <a:rPr lang="en-US" sz="1200" b="0" i="0" dirty="0" err="1">
                <a:solidFill>
                  <a:srgbClr val="000000"/>
                </a:solidFill>
                <a:effectLst/>
                <a:latin typeface="Times New Roman" panose="02020603050405020304" pitchFamily="18" charset="0"/>
                <a:cs typeface="Times New Roman" panose="02020603050405020304" pitchFamily="18" charset="0"/>
              </a:rPr>
              <a:t>Mekala</a:t>
            </a:r>
            <a:r>
              <a:rPr lang="en-US" sz="1200" b="0" i="0" dirty="0">
                <a:solidFill>
                  <a:srgbClr val="000000"/>
                </a:solidFill>
                <a:effectLst/>
                <a:latin typeface="Times New Roman" panose="02020603050405020304" pitchFamily="18" charset="0"/>
                <a:cs typeface="Times New Roman" panose="02020603050405020304" pitchFamily="18" charset="0"/>
              </a:rPr>
              <a:t>, S.P. </a:t>
            </a:r>
            <a:r>
              <a:rPr lang="en-US" sz="1200" b="0" i="0" dirty="0" err="1">
                <a:solidFill>
                  <a:srgbClr val="000000"/>
                </a:solidFill>
                <a:effectLst/>
                <a:latin typeface="Times New Roman" panose="02020603050405020304" pitchFamily="18" charset="0"/>
                <a:cs typeface="Times New Roman" panose="02020603050405020304" pitchFamily="18" charset="0"/>
              </a:rPr>
              <a:t>Sasirekha</a:t>
            </a:r>
            <a:r>
              <a:rPr lang="en-US" sz="1200" b="0" i="0" dirty="0">
                <a:solidFill>
                  <a:srgbClr val="000000"/>
                </a:solidFill>
                <a:effectLst/>
                <a:latin typeface="Times New Roman" panose="02020603050405020304" pitchFamily="18" charset="0"/>
                <a:cs typeface="Times New Roman" panose="02020603050405020304" pitchFamily="18" charset="0"/>
              </a:rPr>
              <a:t>, &amp; R. Reshma. (2023, August 5). Predicting High-Risk Areas for Crime Hotspot Using Hybrid KNN Machine Learning Framework | IEEE Conference Publication | IEEE Xplore. Retrieved August 28, 2023, from </a:t>
            </a:r>
            <a:r>
              <a:rPr lang="en-US" sz="1200" b="0" i="0" dirty="0" err="1">
                <a:solidFill>
                  <a:srgbClr val="000000"/>
                </a:solidFill>
                <a:effectLst/>
                <a:latin typeface="Times New Roman" panose="02020603050405020304" pitchFamily="18" charset="0"/>
                <a:cs typeface="Times New Roman" panose="02020603050405020304" pitchFamily="18" charset="0"/>
              </a:rPr>
              <a:t>ieeexplore.ieee.org</a:t>
            </a:r>
            <a:r>
              <a:rPr lang="en-US" sz="1200" b="0" i="0" dirty="0">
                <a:solidFill>
                  <a:srgbClr val="000000"/>
                </a:solidFill>
                <a:effectLst/>
                <a:latin typeface="Times New Roman" panose="02020603050405020304" pitchFamily="18" charset="0"/>
                <a:cs typeface="Times New Roman" panose="02020603050405020304" pitchFamily="18" charset="0"/>
              </a:rPr>
              <a:t> website: </a:t>
            </a:r>
            <a:r>
              <a:rPr lang="en-US" sz="1200" b="0" i="0" u="sng" strike="noStrike" dirty="0">
                <a:solidFill>
                  <a:srgbClr val="467886"/>
                </a:solidFill>
                <a:effectLst/>
                <a:latin typeface="Times New Roman" panose="02020603050405020304" pitchFamily="18" charset="0"/>
                <a:cs typeface="Times New Roman" panose="02020603050405020304" pitchFamily="18" charset="0"/>
                <a:hlinkClick r:id="rId3"/>
              </a:rPr>
              <a:t>https://ieeexplore.ieee.org/document/10220738</a:t>
            </a:r>
            <a:r>
              <a:rPr lang="en-US" sz="1200" b="0" i="0" dirty="0">
                <a:solidFill>
                  <a:srgbClr val="000000"/>
                </a:solidFill>
                <a:effectLst/>
                <a:latin typeface="Times New Roman" panose="02020603050405020304" pitchFamily="18" charset="0"/>
                <a:cs typeface="Times New Roman" panose="02020603050405020304" pitchFamily="18" charset="0"/>
              </a:rPr>
              <a:t> </a:t>
            </a:r>
          </a:p>
          <a:p>
            <a:pPr algn="l" rtl="0" fontAlgn="base">
              <a:buClr>
                <a:schemeClr val="accent2"/>
              </a:buClr>
              <a:buSzPct val="110000"/>
            </a:pPr>
            <a:r>
              <a:rPr lang="en-US" sz="1200" b="0" i="0" dirty="0" err="1">
                <a:solidFill>
                  <a:srgbClr val="000000"/>
                </a:solidFill>
                <a:effectLst/>
                <a:latin typeface="Times New Roman" panose="02020603050405020304" pitchFamily="18" charset="0"/>
                <a:cs typeface="Times New Roman" panose="02020603050405020304" pitchFamily="18" charset="0"/>
              </a:rPr>
              <a:t>Weatherbase</a:t>
            </a:r>
            <a:r>
              <a:rPr lang="en-US" sz="1200" b="0" i="0" dirty="0">
                <a:solidFill>
                  <a:srgbClr val="000000"/>
                </a:solidFill>
                <a:effectLst/>
                <a:latin typeface="Times New Roman" panose="02020603050405020304" pitchFamily="18" charset="0"/>
                <a:cs typeface="Times New Roman" panose="02020603050405020304" pitchFamily="18" charset="0"/>
              </a:rPr>
              <a:t>. (n.d.). Historical Weather for Los Angeles, California, United States of America.  </a:t>
            </a:r>
            <a:r>
              <a:rPr lang="en-US" sz="1200" b="0" i="0" u="sng" strike="noStrike" dirty="0">
                <a:solidFill>
                  <a:srgbClr val="467886"/>
                </a:solidFill>
                <a:effectLst/>
                <a:latin typeface="Times New Roman" panose="02020603050405020304" pitchFamily="18" charset="0"/>
                <a:cs typeface="Times New Roman" panose="02020603050405020304" pitchFamily="18" charset="0"/>
                <a:hlinkClick r:id="rId4"/>
              </a:rPr>
              <a:t>https://www.weatherbase.com/weather/weather.php3?s=159227&amp;refer=</a:t>
            </a:r>
            <a:r>
              <a:rPr lang="en-US" sz="1200" b="0" i="0" dirty="0">
                <a:solidFill>
                  <a:srgbClr val="000000"/>
                </a:solidFill>
                <a:effectLst/>
                <a:latin typeface="Times New Roman" panose="02020603050405020304" pitchFamily="18" charset="0"/>
                <a:cs typeface="Times New Roman" panose="02020603050405020304" pitchFamily="18" charset="0"/>
              </a:rPr>
              <a:t>   </a:t>
            </a:r>
          </a:p>
          <a:p>
            <a:pPr algn="l" rtl="0" fontAlgn="base">
              <a:buClr>
                <a:schemeClr val="accent2"/>
              </a:buClr>
              <a:buSzPct val="110000"/>
            </a:pPr>
            <a:r>
              <a:rPr lang="en-US" sz="1200" b="0" i="0" dirty="0" err="1">
                <a:solidFill>
                  <a:srgbClr val="000000"/>
                </a:solidFill>
                <a:effectLst/>
                <a:latin typeface="Times New Roman" panose="02020603050405020304" pitchFamily="18" charset="0"/>
                <a:cs typeface="Times New Roman" panose="02020603050405020304" pitchFamily="18" charset="0"/>
              </a:rPr>
              <a:t>WorldAtlas</a:t>
            </a:r>
            <a:r>
              <a:rPr lang="en-US" sz="1200" b="0" i="0" dirty="0">
                <a:solidFill>
                  <a:srgbClr val="000000"/>
                </a:solidFill>
                <a:effectLst/>
                <a:latin typeface="Times New Roman" panose="02020603050405020304" pitchFamily="18" charset="0"/>
                <a:cs typeface="Times New Roman" panose="02020603050405020304" pitchFamily="18" charset="0"/>
              </a:rPr>
              <a:t> (n.d.). America’s most visited cities. Retrieved February 21, 2024, from </a:t>
            </a:r>
            <a:r>
              <a:rPr lang="en-US" sz="1200" b="0" i="0" u="sng" strike="noStrike" dirty="0">
                <a:solidFill>
                  <a:srgbClr val="467886"/>
                </a:solidFill>
                <a:effectLst/>
                <a:latin typeface="Times New Roman" panose="02020603050405020304" pitchFamily="18" charset="0"/>
                <a:cs typeface="Times New Roman" panose="02020603050405020304" pitchFamily="18" charset="0"/>
                <a:hlinkClick r:id="rId5"/>
              </a:rPr>
              <a:t>https://www.worldatlas.com/cities/america-s-10-most-visited-cities.html</a:t>
            </a:r>
            <a:r>
              <a:rPr lang="en-US" sz="1200" b="0" i="0" dirty="0">
                <a:solidFill>
                  <a:srgbClr val="000000"/>
                </a:solidFill>
                <a:effectLst/>
                <a:latin typeface="Times New Roman" panose="02020603050405020304" pitchFamily="18" charset="0"/>
                <a:cs typeface="Times New Roman" panose="02020603050405020304" pitchFamily="18" charset="0"/>
              </a:rPr>
              <a:t>  </a:t>
            </a:r>
          </a:p>
          <a:p>
            <a:pPr algn="l" rtl="0"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World Population Review (2024). Richest City in the World 2024. Retrieved Feb 21, 2024, from </a:t>
            </a:r>
            <a:r>
              <a:rPr lang="en-US" sz="1200" b="0" i="0" u="sng" strike="noStrike" dirty="0">
                <a:solidFill>
                  <a:srgbClr val="467886"/>
                </a:solidFill>
                <a:effectLst/>
                <a:latin typeface="Times New Roman" panose="02020603050405020304" pitchFamily="18" charset="0"/>
                <a:cs typeface="Times New Roman" panose="02020603050405020304" pitchFamily="18" charset="0"/>
                <a:hlinkClick r:id="rId6"/>
              </a:rPr>
              <a:t>https://worldpopulationreview.com/world-city-rankings/richest-city-in-the-world</a:t>
            </a:r>
            <a:r>
              <a:rPr lang="en-US" sz="1200" b="0" i="0" dirty="0">
                <a:solidFill>
                  <a:srgbClr val="000000"/>
                </a:solidFill>
                <a:effectLst/>
                <a:latin typeface="Times New Roman" panose="02020603050405020304" pitchFamily="18" charset="0"/>
                <a:cs typeface="Times New Roman" panose="02020603050405020304" pitchFamily="18" charset="0"/>
              </a:rPr>
              <a:t>  </a:t>
            </a:r>
          </a:p>
          <a:p>
            <a:pPr algn="l" rtl="0"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Wu, J., Mohammad, S. A., Awasthi, N., Frias-Martinez, E., &amp; Frias-Martinez, V. (2022). Enhancing short-term crime prediction with human mobility flows and deep learning architectures. </a:t>
            </a:r>
            <a:r>
              <a:rPr lang="en-US" sz="1200" b="0" i="1" dirty="0">
                <a:solidFill>
                  <a:srgbClr val="000000"/>
                </a:solidFill>
                <a:effectLst/>
                <a:latin typeface="Times New Roman" panose="02020603050405020304" pitchFamily="18" charset="0"/>
                <a:cs typeface="Times New Roman" panose="02020603050405020304" pitchFamily="18" charset="0"/>
              </a:rPr>
              <a:t>EPJ Data Science, 11(53)</a:t>
            </a:r>
            <a:r>
              <a:rPr lang="en-US" sz="1200" b="0" i="0" dirty="0">
                <a:solidFill>
                  <a:srgbClr val="000000"/>
                </a:solidFill>
                <a:effectLst/>
                <a:latin typeface="Times New Roman" panose="02020603050405020304" pitchFamily="18" charset="0"/>
                <a:cs typeface="Times New Roman" panose="02020603050405020304" pitchFamily="18" charset="0"/>
              </a:rPr>
              <a:t>. https://</a:t>
            </a:r>
            <a:r>
              <a:rPr lang="en-US" sz="1200" b="0" i="0" dirty="0" err="1">
                <a:solidFill>
                  <a:srgbClr val="000000"/>
                </a:solidFill>
                <a:effectLst/>
                <a:latin typeface="Times New Roman" panose="02020603050405020304" pitchFamily="18" charset="0"/>
                <a:cs typeface="Times New Roman" panose="02020603050405020304" pitchFamily="18" charset="0"/>
              </a:rPr>
              <a:t>doi.org</a:t>
            </a:r>
            <a:r>
              <a:rPr lang="en-US" sz="1200" b="0" i="0" dirty="0">
                <a:solidFill>
                  <a:srgbClr val="000000"/>
                </a:solidFill>
                <a:effectLst/>
                <a:latin typeface="Times New Roman" panose="02020603050405020304" pitchFamily="18" charset="0"/>
                <a:cs typeface="Times New Roman" panose="02020603050405020304" pitchFamily="18" charset="0"/>
              </a:rPr>
              <a:t>/10.1140/</a:t>
            </a:r>
            <a:r>
              <a:rPr lang="en-US" sz="1200" b="0" i="0" dirty="0" err="1">
                <a:solidFill>
                  <a:srgbClr val="000000"/>
                </a:solidFill>
                <a:effectLst/>
                <a:latin typeface="Times New Roman" panose="02020603050405020304" pitchFamily="18" charset="0"/>
                <a:cs typeface="Times New Roman" panose="02020603050405020304" pitchFamily="18" charset="0"/>
              </a:rPr>
              <a:t>epjds</a:t>
            </a:r>
            <a:r>
              <a:rPr lang="en-US" sz="1200" b="0" i="0" dirty="0">
                <a:solidFill>
                  <a:srgbClr val="000000"/>
                </a:solidFill>
                <a:effectLst/>
                <a:latin typeface="Times New Roman" panose="02020603050405020304" pitchFamily="18" charset="0"/>
                <a:cs typeface="Times New Roman" panose="02020603050405020304" pitchFamily="18" charset="0"/>
              </a:rPr>
              <a:t>/s13688-022-00366-2 </a:t>
            </a:r>
          </a:p>
          <a:p>
            <a:pPr algn="l" rtl="0"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Zhang, X., Liu, L., Xiao, L., &amp; Ji, J. (2020). Comparison of Machine Learning Algorithms for Predicting Crime Hotspots. </a:t>
            </a:r>
            <a:r>
              <a:rPr lang="en-US" sz="1200" b="0" i="1" dirty="0">
                <a:solidFill>
                  <a:srgbClr val="000000"/>
                </a:solidFill>
                <a:effectLst/>
                <a:latin typeface="Times New Roman" panose="02020603050405020304" pitchFamily="18" charset="0"/>
                <a:cs typeface="Times New Roman" panose="02020603050405020304" pitchFamily="18" charset="0"/>
              </a:rPr>
              <a:t>IEEE Access, 8</a:t>
            </a:r>
            <a:r>
              <a:rPr lang="en-US" sz="1200" b="0" i="0" dirty="0">
                <a:solidFill>
                  <a:srgbClr val="000000"/>
                </a:solidFill>
                <a:effectLst/>
                <a:latin typeface="Times New Roman" panose="02020603050405020304" pitchFamily="18" charset="0"/>
                <a:cs typeface="Times New Roman" panose="02020603050405020304" pitchFamily="18" charset="0"/>
              </a:rPr>
              <a:t>, 181302-181310. </a:t>
            </a:r>
          </a:p>
          <a:p>
            <a:pPr algn="l" rtl="0"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Ziegler, A. (2015). An Introduction to Statistical Learning with Applications. R. G. James, D. Witten, T. Hastie, and R. </a:t>
            </a:r>
            <a:r>
              <a:rPr lang="en-US" sz="1200" b="0" i="0" dirty="0" err="1">
                <a:solidFill>
                  <a:srgbClr val="000000"/>
                </a:solidFill>
                <a:effectLst/>
                <a:latin typeface="Times New Roman" panose="02020603050405020304" pitchFamily="18" charset="0"/>
                <a:cs typeface="Times New Roman" panose="02020603050405020304" pitchFamily="18" charset="0"/>
              </a:rPr>
              <a:t>Tibshirani</a:t>
            </a:r>
            <a:r>
              <a:rPr lang="en-US" sz="1200" b="0" i="0" dirty="0">
                <a:solidFill>
                  <a:srgbClr val="000000"/>
                </a:solidFill>
                <a:effectLst/>
                <a:latin typeface="Times New Roman" panose="02020603050405020304" pitchFamily="18" charset="0"/>
                <a:cs typeface="Times New Roman" panose="02020603050405020304" pitchFamily="18" charset="0"/>
              </a:rPr>
              <a:t> (2013). Berlin: Springer. 440 pages, ISBN: 978-1-4614-7138-7. </a:t>
            </a:r>
            <a:r>
              <a:rPr lang="en-US" sz="1200" b="0" i="1" dirty="0">
                <a:solidFill>
                  <a:srgbClr val="000000"/>
                </a:solidFill>
                <a:effectLst/>
                <a:latin typeface="Times New Roman" panose="02020603050405020304" pitchFamily="18" charset="0"/>
                <a:cs typeface="Times New Roman" panose="02020603050405020304" pitchFamily="18" charset="0"/>
              </a:rPr>
              <a:t>Biometrical Journal</a:t>
            </a:r>
            <a:r>
              <a:rPr lang="en-US" sz="1200" b="0" i="0" dirty="0">
                <a:solidFill>
                  <a:srgbClr val="000000"/>
                </a:solidFill>
                <a:effectLst/>
                <a:latin typeface="Times New Roman" panose="02020603050405020304" pitchFamily="18" charset="0"/>
                <a:cs typeface="Times New Roman" panose="02020603050405020304" pitchFamily="18" charset="0"/>
              </a:rPr>
              <a:t>, </a:t>
            </a:r>
            <a:r>
              <a:rPr lang="en-US" sz="1200" b="0" i="1" dirty="0">
                <a:solidFill>
                  <a:srgbClr val="000000"/>
                </a:solidFill>
                <a:effectLst/>
                <a:latin typeface="Times New Roman" panose="02020603050405020304" pitchFamily="18" charset="0"/>
                <a:cs typeface="Times New Roman" panose="02020603050405020304" pitchFamily="18" charset="0"/>
              </a:rPr>
              <a:t>58</a:t>
            </a:r>
            <a:r>
              <a:rPr lang="en-US" sz="1200" b="0" i="0" dirty="0">
                <a:solidFill>
                  <a:srgbClr val="000000"/>
                </a:solidFill>
                <a:effectLst/>
                <a:latin typeface="Times New Roman" panose="02020603050405020304" pitchFamily="18" charset="0"/>
                <a:cs typeface="Times New Roman" panose="02020603050405020304" pitchFamily="18" charset="0"/>
              </a:rPr>
              <a:t>(3), 715–716. </a:t>
            </a:r>
            <a:r>
              <a:rPr lang="en-US" sz="1200" b="0" i="0" u="sng" strike="noStrike" dirty="0">
                <a:solidFill>
                  <a:srgbClr val="467886"/>
                </a:solidFill>
                <a:effectLst/>
                <a:latin typeface="Times New Roman" panose="02020603050405020304" pitchFamily="18" charset="0"/>
                <a:cs typeface="Times New Roman" panose="02020603050405020304" pitchFamily="18" charset="0"/>
                <a:hlinkClick r:id="rId7"/>
              </a:rPr>
              <a:t>https://doi.org/10.1002/bimj.201500224</a:t>
            </a:r>
            <a:r>
              <a:rPr lang="en-US" sz="1200" b="0" i="0" dirty="0">
                <a:solidFill>
                  <a:srgbClr val="000000"/>
                </a:solidFill>
                <a:effectLst/>
                <a:latin typeface="Times New Roman" panose="02020603050405020304" pitchFamily="18" charset="0"/>
                <a:cs typeface="Times New Roman" panose="02020603050405020304" pitchFamily="18" charset="0"/>
              </a:rPr>
              <a:t> </a:t>
            </a:r>
          </a:p>
          <a:p>
            <a:pPr algn="l" rtl="0"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Yao, S., Wei, M., Yan, L., Wang, C., Dong, X., Liu, F., &amp; </a:t>
            </a:r>
            <a:r>
              <a:rPr lang="en-US" sz="1200" b="0" i="0" dirty="0" err="1">
                <a:solidFill>
                  <a:srgbClr val="000000"/>
                </a:solidFill>
                <a:effectLst/>
                <a:latin typeface="Times New Roman" panose="02020603050405020304" pitchFamily="18" charset="0"/>
                <a:cs typeface="Times New Roman" panose="02020603050405020304" pitchFamily="18" charset="0"/>
              </a:rPr>
              <a:t>Xiong</a:t>
            </a:r>
            <a:r>
              <a:rPr lang="en-US" sz="1200" b="0" i="0" dirty="0">
                <a:solidFill>
                  <a:srgbClr val="000000"/>
                </a:solidFill>
                <a:effectLst/>
                <a:latin typeface="Times New Roman" panose="02020603050405020304" pitchFamily="18" charset="0"/>
                <a:cs typeface="Times New Roman" panose="02020603050405020304" pitchFamily="18" charset="0"/>
              </a:rPr>
              <a:t>, Y. (2020). Prediction of Crime Hotspots based on Spatial Factors of Random Forest. In </a:t>
            </a:r>
            <a:r>
              <a:rPr lang="en-US" sz="1200" b="0" i="1" dirty="0">
                <a:solidFill>
                  <a:srgbClr val="000000"/>
                </a:solidFill>
                <a:effectLst/>
                <a:latin typeface="Times New Roman" panose="02020603050405020304" pitchFamily="18" charset="0"/>
                <a:cs typeface="Times New Roman" panose="02020603050405020304" pitchFamily="18" charset="0"/>
              </a:rPr>
              <a:t>The 15th International Conference on Computer Science &amp; Education (ICCSE 2020) </a:t>
            </a:r>
            <a:r>
              <a:rPr lang="en-US" sz="1200" b="0" i="0" dirty="0">
                <a:solidFill>
                  <a:srgbClr val="000000"/>
                </a:solidFill>
                <a:effectLst/>
                <a:latin typeface="Times New Roman" panose="02020603050405020304" pitchFamily="18" charset="0"/>
                <a:cs typeface="Times New Roman" panose="02020603050405020304" pitchFamily="18" charset="0"/>
              </a:rPr>
              <a:t>(pp. 811-815). National University Library. </a:t>
            </a:r>
          </a:p>
          <a:p>
            <a:pPr fontAlgn="base">
              <a:buClr>
                <a:schemeClr val="accent2"/>
              </a:buClr>
              <a:buSzPct val="110000"/>
            </a:pPr>
            <a:r>
              <a:rPr lang="en-US" sz="1200" b="0" i="0" dirty="0">
                <a:solidFill>
                  <a:srgbClr val="000000"/>
                </a:solidFill>
                <a:effectLst/>
                <a:latin typeface="Times New Roman" panose="02020603050405020304" pitchFamily="18" charset="0"/>
                <a:cs typeface="Times New Roman" panose="02020603050405020304" pitchFamily="18" charset="0"/>
              </a:rPr>
              <a:t>Yuki, J. Q., </a:t>
            </a:r>
            <a:r>
              <a:rPr lang="en-US" sz="1200" b="0" i="0" dirty="0" err="1">
                <a:solidFill>
                  <a:srgbClr val="000000"/>
                </a:solidFill>
                <a:effectLst/>
                <a:latin typeface="Times New Roman" panose="02020603050405020304" pitchFamily="18" charset="0"/>
                <a:cs typeface="Times New Roman" panose="02020603050405020304" pitchFamily="18" charset="0"/>
              </a:rPr>
              <a:t>Sakib</a:t>
            </a:r>
            <a:r>
              <a:rPr lang="en-US" sz="1200" b="0" i="0" dirty="0">
                <a:solidFill>
                  <a:srgbClr val="000000"/>
                </a:solidFill>
                <a:effectLst/>
                <a:latin typeface="Times New Roman" panose="02020603050405020304" pitchFamily="18" charset="0"/>
                <a:cs typeface="Times New Roman" panose="02020603050405020304" pitchFamily="18" charset="0"/>
              </a:rPr>
              <a:t>, M. M. Q., </a:t>
            </a:r>
            <a:r>
              <a:rPr lang="en-US" sz="1200" b="0" i="0" dirty="0" err="1">
                <a:solidFill>
                  <a:srgbClr val="000000"/>
                </a:solidFill>
                <a:effectLst/>
                <a:latin typeface="Times New Roman" panose="02020603050405020304" pitchFamily="18" charset="0"/>
                <a:cs typeface="Times New Roman" panose="02020603050405020304" pitchFamily="18" charset="0"/>
              </a:rPr>
              <a:t>Zamal</a:t>
            </a:r>
            <a:r>
              <a:rPr lang="en-US" sz="1200" b="0" i="0" dirty="0">
                <a:solidFill>
                  <a:srgbClr val="000000"/>
                </a:solidFill>
                <a:effectLst/>
                <a:latin typeface="Times New Roman" panose="02020603050405020304" pitchFamily="18" charset="0"/>
                <a:cs typeface="Times New Roman" panose="02020603050405020304" pitchFamily="18" charset="0"/>
              </a:rPr>
              <a:t>, Z., Habibullah, K. M., &amp; Das, A. K. (2019). Predicting crime using time and location data. In </a:t>
            </a:r>
            <a:r>
              <a:rPr lang="en-US" sz="1200" b="0" i="1" dirty="0">
                <a:solidFill>
                  <a:srgbClr val="000000"/>
                </a:solidFill>
                <a:effectLst/>
                <a:latin typeface="Times New Roman" panose="02020603050405020304" pitchFamily="18" charset="0"/>
                <a:cs typeface="Times New Roman" panose="02020603050405020304" pitchFamily="18" charset="0"/>
              </a:rPr>
              <a:t>ICCCM '19: Proceedings of the 7th International Conference on Computer and Communications Management</a:t>
            </a:r>
            <a:r>
              <a:rPr lang="en-US" sz="1200" b="0" i="0" dirty="0">
                <a:solidFill>
                  <a:srgbClr val="000000"/>
                </a:solidFill>
                <a:effectLst/>
                <a:latin typeface="Times New Roman" panose="02020603050405020304" pitchFamily="18" charset="0"/>
                <a:cs typeface="Times New Roman" panose="02020603050405020304" pitchFamily="18" charset="0"/>
              </a:rPr>
              <a:t> (pp. 124–128). ACM. https://</a:t>
            </a:r>
            <a:r>
              <a:rPr lang="en-US" sz="1200" b="0" i="0" dirty="0" err="1">
                <a:solidFill>
                  <a:srgbClr val="000000"/>
                </a:solidFill>
                <a:effectLst/>
                <a:latin typeface="Times New Roman" panose="02020603050405020304" pitchFamily="18" charset="0"/>
                <a:cs typeface="Times New Roman" panose="02020603050405020304" pitchFamily="18" charset="0"/>
              </a:rPr>
              <a:t>doi.org</a:t>
            </a:r>
            <a:r>
              <a:rPr lang="en-US" sz="1200" b="0" i="0" dirty="0">
                <a:solidFill>
                  <a:srgbClr val="000000"/>
                </a:solidFill>
                <a:effectLst/>
                <a:latin typeface="Times New Roman" panose="02020603050405020304" pitchFamily="18" charset="0"/>
                <a:cs typeface="Times New Roman" panose="02020603050405020304" pitchFamily="18" charset="0"/>
              </a:rPr>
              <a:t>/10.1145/3348445.3348483 </a:t>
            </a:r>
          </a:p>
        </p:txBody>
      </p:sp>
      <p:sp>
        <p:nvSpPr>
          <p:cNvPr id="369" name="Google Shape;369;p17"/>
          <p:cNvSpPr txBox="1">
            <a:spLocks noGrp="1"/>
          </p:cNvSpPr>
          <p:nvPr>
            <p:ph type="sldNum" idx="12"/>
          </p:nvPr>
        </p:nvSpPr>
        <p:spPr>
          <a:xfrm>
            <a:off x="9449656" y="3496"/>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extLst>
      <p:ext uri="{BB962C8B-B14F-4D97-AF65-F5344CB8AC3E}">
        <p14:creationId xmlns:p14="http://schemas.microsoft.com/office/powerpoint/2010/main" val="765228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2" name="Google Shape;102;p3"/>
          <p:cNvSpPr/>
          <p:nvPr/>
        </p:nvSpPr>
        <p:spPr>
          <a:xfrm>
            <a:off x="1195110" y="1253540"/>
            <a:ext cx="2732185" cy="15179"/>
          </a:xfrm>
          <a:custGeom>
            <a:avLst/>
            <a:gdLst/>
            <a:ahLst/>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9" name="Slide Number Placeholder 2">
            <a:extLst>
              <a:ext uri="{FF2B5EF4-FFF2-40B4-BE49-F238E27FC236}">
                <a16:creationId xmlns:a16="http://schemas.microsoft.com/office/drawing/2014/main" id="{F80F894D-F479-734F-A7A3-878B050A7982}"/>
              </a:ext>
            </a:extLst>
          </p:cNvPr>
          <p:cNvSpPr>
            <a:spLocks noGrp="1"/>
          </p:cNvSpPr>
          <p:nvPr>
            <p:ph type="sldNum" idx="12"/>
          </p:nvPr>
        </p:nvSpPr>
        <p:spPr>
          <a:xfrm>
            <a:off x="11373418" y="-3057"/>
            <a:ext cx="808234" cy="365125"/>
          </a:xfrm>
        </p:spPr>
        <p:txBody>
          <a:bodyPr/>
          <a:lstStyle/>
          <a:p>
            <a:fld id="{00000000-1234-1234-1234-123412341234}" type="slidenum">
              <a:rPr lang="en-US"/>
              <a:t>2</a:t>
            </a:fld>
            <a:endParaRPr lang="en-US"/>
          </a:p>
        </p:txBody>
      </p:sp>
      <p:graphicFrame>
        <p:nvGraphicFramePr>
          <p:cNvPr id="6" name="Diagram 5">
            <a:extLst>
              <a:ext uri="{FF2B5EF4-FFF2-40B4-BE49-F238E27FC236}">
                <a16:creationId xmlns:a16="http://schemas.microsoft.com/office/drawing/2014/main" id="{9F035BAE-2538-5C46-A042-996CD9649325}"/>
              </a:ext>
            </a:extLst>
          </p:cNvPr>
          <p:cNvGraphicFramePr/>
          <p:nvPr>
            <p:extLst>
              <p:ext uri="{D42A27DB-BD31-4B8C-83A1-F6EECF244321}">
                <p14:modId xmlns:p14="http://schemas.microsoft.com/office/powerpoint/2010/main" val="1163597939"/>
              </p:ext>
            </p:extLst>
          </p:nvPr>
        </p:nvGraphicFramePr>
        <p:xfrm>
          <a:off x="297500" y="3336338"/>
          <a:ext cx="8768717" cy="36979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A476FBE2-A370-194D-AF25-336657A6095C}"/>
              </a:ext>
            </a:extLst>
          </p:cNvPr>
          <p:cNvSpPr txBox="1"/>
          <p:nvPr/>
        </p:nvSpPr>
        <p:spPr>
          <a:xfrm>
            <a:off x="1944710" y="515155"/>
            <a:ext cx="184731" cy="307777"/>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62F8A41E-4459-BC45-A955-0CA64910BC70}"/>
              </a:ext>
            </a:extLst>
          </p:cNvPr>
          <p:cNvSpPr txBox="1"/>
          <p:nvPr/>
        </p:nvSpPr>
        <p:spPr>
          <a:xfrm>
            <a:off x="1089984" y="36395"/>
            <a:ext cx="9799389" cy="1200329"/>
          </a:xfrm>
          <a:prstGeom prst="rect">
            <a:avLst/>
          </a:prstGeom>
          <a:noFill/>
        </p:spPr>
        <p:txBody>
          <a:bodyPr wrap="square" lIns="91440" tIns="45720" rIns="91440" bIns="45720" rtlCol="0" anchor="t">
            <a:spAutoFit/>
          </a:bodyPr>
          <a:lstStyle/>
          <a:p>
            <a:r>
              <a:rPr lang="en-US" sz="3600">
                <a:solidFill>
                  <a:schemeClr val="dk1"/>
                </a:solidFill>
                <a:latin typeface="Calibri"/>
                <a:cs typeface="Calibri"/>
                <a:sym typeface="Calibri"/>
              </a:rPr>
              <a:t>We tune </a:t>
            </a:r>
            <a:r>
              <a:rPr lang="en-US" sz="3600" dirty="0">
                <a:solidFill>
                  <a:schemeClr val="dk1"/>
                </a:solidFill>
                <a:latin typeface="Calibri"/>
                <a:cs typeface="Calibri"/>
                <a:sym typeface="Calibri"/>
              </a:rPr>
              <a:t>our crime prediction models for enhanced results and conclusion.</a:t>
            </a:r>
            <a:endParaRPr lang="en-US" sz="3600" dirty="0">
              <a:solidFill>
                <a:schemeClr val="dk1"/>
              </a:solidFill>
              <a:latin typeface="Calibri"/>
              <a:cs typeface="Calibri"/>
            </a:endParaRPr>
          </a:p>
        </p:txBody>
      </p:sp>
      <p:grpSp>
        <p:nvGrpSpPr>
          <p:cNvPr id="26" name="Group 25">
            <a:extLst>
              <a:ext uri="{FF2B5EF4-FFF2-40B4-BE49-F238E27FC236}">
                <a16:creationId xmlns:a16="http://schemas.microsoft.com/office/drawing/2014/main" id="{F07F9BF7-A750-1F4B-BF0E-02197567D1A9}"/>
              </a:ext>
            </a:extLst>
          </p:cNvPr>
          <p:cNvGrpSpPr/>
          <p:nvPr/>
        </p:nvGrpSpPr>
        <p:grpSpPr>
          <a:xfrm>
            <a:off x="664926" y="1394743"/>
            <a:ext cx="10540107" cy="1096883"/>
            <a:chOff x="39372" y="1456190"/>
            <a:chExt cx="11168878" cy="1419608"/>
          </a:xfrm>
        </p:grpSpPr>
        <p:graphicFrame>
          <p:nvGraphicFramePr>
            <p:cNvPr id="67" name="Diagram 66">
              <a:extLst>
                <a:ext uri="{FF2B5EF4-FFF2-40B4-BE49-F238E27FC236}">
                  <a16:creationId xmlns:a16="http://schemas.microsoft.com/office/drawing/2014/main" id="{D04D0048-0B3F-9B5E-76D2-4F7CF039810B}"/>
                </a:ext>
              </a:extLst>
            </p:cNvPr>
            <p:cNvGraphicFramePr/>
            <p:nvPr/>
          </p:nvGraphicFramePr>
          <p:xfrm>
            <a:off x="77705" y="1620045"/>
            <a:ext cx="6292985" cy="105568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14" name="Diagram 13">
              <a:extLst>
                <a:ext uri="{FF2B5EF4-FFF2-40B4-BE49-F238E27FC236}">
                  <a16:creationId xmlns:a16="http://schemas.microsoft.com/office/drawing/2014/main" id="{0D27BDAA-6301-9F49-8A74-14808E81E290}"/>
                </a:ext>
              </a:extLst>
            </p:cNvPr>
            <p:cNvGraphicFramePr/>
            <p:nvPr/>
          </p:nvGraphicFramePr>
          <p:xfrm>
            <a:off x="5399800" y="1463196"/>
            <a:ext cx="2543712" cy="1412602"/>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6" name="Rectangle: Rounded Corners 4696">
              <a:extLst>
                <a:ext uri="{FF2B5EF4-FFF2-40B4-BE49-F238E27FC236}">
                  <a16:creationId xmlns:a16="http://schemas.microsoft.com/office/drawing/2014/main" id="{858977CD-6E36-DF43-9288-4D0F10DC41DE}"/>
                </a:ext>
              </a:extLst>
            </p:cNvPr>
            <p:cNvSpPr/>
            <p:nvPr/>
          </p:nvSpPr>
          <p:spPr>
            <a:xfrm>
              <a:off x="39372" y="1500430"/>
              <a:ext cx="5282595" cy="1250701"/>
            </a:xfrm>
            <a:prstGeom prst="roundRect">
              <a:avLst/>
            </a:prstGeom>
            <a:solidFill>
              <a:srgbClr val="FFFFFF">
                <a:alpha val="5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 name="Diagram 17">
              <a:extLst>
                <a:ext uri="{FF2B5EF4-FFF2-40B4-BE49-F238E27FC236}">
                  <a16:creationId xmlns:a16="http://schemas.microsoft.com/office/drawing/2014/main" id="{35EC3D60-AA5B-F442-AC1E-BD20FDD89CE2}"/>
                </a:ext>
              </a:extLst>
            </p:cNvPr>
            <p:cNvGraphicFramePr/>
            <p:nvPr>
              <p:extLst>
                <p:ext uri="{D42A27DB-BD31-4B8C-83A1-F6EECF244321}">
                  <p14:modId xmlns:p14="http://schemas.microsoft.com/office/powerpoint/2010/main" val="1839657268"/>
                </p:ext>
              </p:extLst>
            </p:nvPr>
          </p:nvGraphicFramePr>
          <p:xfrm>
            <a:off x="7557950" y="1456190"/>
            <a:ext cx="3650300" cy="1412602"/>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pSp>
      <p:sp>
        <p:nvSpPr>
          <p:cNvPr id="103" name="Rectangle: Rounded Corners 102">
            <a:extLst>
              <a:ext uri="{FF2B5EF4-FFF2-40B4-BE49-F238E27FC236}">
                <a16:creationId xmlns:a16="http://schemas.microsoft.com/office/drawing/2014/main" id="{52E0106C-43A6-769E-B766-41002731E8BB}"/>
              </a:ext>
            </a:extLst>
          </p:cNvPr>
          <p:cNvSpPr/>
          <p:nvPr/>
        </p:nvSpPr>
        <p:spPr>
          <a:xfrm>
            <a:off x="4372054" y="2682864"/>
            <a:ext cx="1801090" cy="512618"/>
          </a:xfrm>
          <a:prstGeom prst="roundRect">
            <a:avLst/>
          </a:prstGeom>
          <a:ln>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en-US">
                <a:cs typeface="Arial"/>
              </a:rPr>
              <a:t>Applied tuning</a:t>
            </a:r>
            <a:endParaRPr lang="en-US" err="1"/>
          </a:p>
        </p:txBody>
      </p:sp>
      <p:graphicFrame>
        <p:nvGraphicFramePr>
          <p:cNvPr id="70" name="Diagram 69">
            <a:extLst>
              <a:ext uri="{FF2B5EF4-FFF2-40B4-BE49-F238E27FC236}">
                <a16:creationId xmlns:a16="http://schemas.microsoft.com/office/drawing/2014/main" id="{26A0F4E1-C402-E55B-A855-23368D26F5CD}"/>
              </a:ext>
            </a:extLst>
          </p:cNvPr>
          <p:cNvGraphicFramePr/>
          <p:nvPr>
            <p:extLst>
              <p:ext uri="{D42A27DB-BD31-4B8C-83A1-F6EECF244321}">
                <p14:modId xmlns:p14="http://schemas.microsoft.com/office/powerpoint/2010/main" val="4242365409"/>
              </p:ext>
            </p:extLst>
          </p:nvPr>
        </p:nvGraphicFramePr>
        <p:xfrm>
          <a:off x="9196792" y="2797121"/>
          <a:ext cx="2801804" cy="3257227"/>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cxnSp>
        <p:nvCxnSpPr>
          <p:cNvPr id="275" name="Straight Arrow Connector 274">
            <a:extLst>
              <a:ext uri="{FF2B5EF4-FFF2-40B4-BE49-F238E27FC236}">
                <a16:creationId xmlns:a16="http://schemas.microsoft.com/office/drawing/2014/main" id="{AE27C8EC-099D-CA70-4C78-7C628ED04EF0}"/>
              </a:ext>
            </a:extLst>
          </p:cNvPr>
          <p:cNvCxnSpPr>
            <a:cxnSpLocks/>
          </p:cNvCxnSpPr>
          <p:nvPr/>
        </p:nvCxnSpPr>
        <p:spPr>
          <a:xfrm>
            <a:off x="9846200" y="2489443"/>
            <a:ext cx="0" cy="1083778"/>
          </a:xfrm>
          <a:prstGeom prst="straightConnector1">
            <a:avLst/>
          </a:prstGeom>
          <a:ln>
            <a:prstDash val="dash"/>
            <a:tailEnd type="triangle"/>
          </a:ln>
        </p:spPr>
        <p:style>
          <a:lnRef idx="3">
            <a:schemeClr val="accent6"/>
          </a:lnRef>
          <a:fillRef idx="0">
            <a:schemeClr val="accent6"/>
          </a:fillRef>
          <a:effectRef idx="2">
            <a:schemeClr val="accent6"/>
          </a:effectRef>
          <a:fontRef idx="minor">
            <a:schemeClr val="tx1"/>
          </a:fontRef>
        </p:style>
      </p:cxnSp>
      <p:cxnSp>
        <p:nvCxnSpPr>
          <p:cNvPr id="433" name="Straight Arrow Connector 432">
            <a:extLst>
              <a:ext uri="{FF2B5EF4-FFF2-40B4-BE49-F238E27FC236}">
                <a16:creationId xmlns:a16="http://schemas.microsoft.com/office/drawing/2014/main" id="{2DFCB6E0-C15C-7041-AB71-CD5AB3B500D8}"/>
              </a:ext>
            </a:extLst>
          </p:cNvPr>
          <p:cNvCxnSpPr/>
          <p:nvPr/>
        </p:nvCxnSpPr>
        <p:spPr>
          <a:xfrm>
            <a:off x="6204098" y="2463614"/>
            <a:ext cx="0" cy="1083778"/>
          </a:xfrm>
          <a:prstGeom prst="straightConnector1">
            <a:avLst/>
          </a:prstGeom>
          <a:ln w="63500">
            <a:solidFill>
              <a:schemeClr val="accent2">
                <a:shade val="95000"/>
                <a:satMod val="105000"/>
                <a:alpha val="67000"/>
              </a:schemeClr>
            </a:solidFill>
            <a:prstDash val="sysDot"/>
            <a:tailEnd type="triangle"/>
          </a:ln>
        </p:spPr>
        <p:style>
          <a:lnRef idx="1">
            <a:schemeClr val="accent2"/>
          </a:lnRef>
          <a:fillRef idx="0">
            <a:schemeClr val="accent2"/>
          </a:fillRef>
          <a:effectRef idx="0">
            <a:schemeClr val="accent2"/>
          </a:effectRef>
          <a:fontRef idx="minor">
            <a:schemeClr val="tx1"/>
          </a:fontRef>
        </p:style>
      </p:cxnSp>
      <p:pic>
        <p:nvPicPr>
          <p:cNvPr id="2" name="Audio 1">
            <a:hlinkClick r:id="" action="ppaction://media"/>
            <a:extLst>
              <a:ext uri="{FF2B5EF4-FFF2-40B4-BE49-F238E27FC236}">
                <a16:creationId xmlns:a16="http://schemas.microsoft.com/office/drawing/2014/main" id="{0B57C820-80D7-6A4C-808D-4224FE0375CC}"/>
              </a:ext>
            </a:extLst>
          </p:cNvPr>
          <p:cNvPicPr>
            <a:picLocks noChangeAspect="1"/>
          </p:cNvPicPr>
          <p:nvPr>
            <a:audioFile r:link="rId2"/>
            <p:extLst>
              <p:ext uri="{DAA4B4D4-6D71-4841-9C94-3DE7FCFB9230}">
                <p14:media xmlns:p14="http://schemas.microsoft.com/office/powerpoint/2010/main" r:embed="rId1"/>
              </p:ext>
            </p:extLst>
          </p:nvPr>
        </p:nvPicPr>
        <p:blipFill>
          <a:blip r:embed="rId3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37726368"/>
      </p:ext>
    </p:extLst>
  </p:cSld>
  <p:clrMapOvr>
    <a:masterClrMapping/>
  </p:clrMapOvr>
  <mc:AlternateContent xmlns:mc="http://schemas.openxmlformats.org/markup-compatibility/2006" xmlns:p14="http://schemas.microsoft.com/office/powerpoint/2010/main">
    <mc:Choice Requires="p14">
      <p:transition spd="slow" p14:dur="2000" advTm="54790"/>
    </mc:Choice>
    <mc:Fallback xmlns="">
      <p:transition spd="slow" advTm="54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6">
            <a:extLst>
              <a:ext uri="{FF2B5EF4-FFF2-40B4-BE49-F238E27FC236}">
                <a16:creationId xmlns:a16="http://schemas.microsoft.com/office/drawing/2014/main" id="{DBA54E4C-D40E-134C-856B-E3C4219A56BF}"/>
              </a:ext>
            </a:extLst>
          </p:cNvPr>
          <p:cNvGraphicFramePr>
            <a:graphicFrameLocks noGrp="1"/>
          </p:cNvGraphicFramePr>
          <p:nvPr>
            <p:extLst>
              <p:ext uri="{D42A27DB-BD31-4B8C-83A1-F6EECF244321}">
                <p14:modId xmlns:p14="http://schemas.microsoft.com/office/powerpoint/2010/main" val="3726789565"/>
              </p:ext>
            </p:extLst>
          </p:nvPr>
        </p:nvGraphicFramePr>
        <p:xfrm>
          <a:off x="2135511" y="1638296"/>
          <a:ext cx="4636841" cy="2225040"/>
        </p:xfrm>
        <a:graphic>
          <a:graphicData uri="http://schemas.openxmlformats.org/drawingml/2006/table">
            <a:tbl>
              <a:tblPr firstRow="1" bandRow="1">
                <a:tableStyleId>{08FB837D-C827-4EFA-A057-4D05807E0F7C}</a:tableStyleId>
              </a:tblPr>
              <a:tblGrid>
                <a:gridCol w="1827488">
                  <a:extLst>
                    <a:ext uri="{9D8B030D-6E8A-4147-A177-3AD203B41FA5}">
                      <a16:colId xmlns:a16="http://schemas.microsoft.com/office/drawing/2014/main" val="2665420624"/>
                    </a:ext>
                  </a:extLst>
                </a:gridCol>
                <a:gridCol w="1384131">
                  <a:extLst>
                    <a:ext uri="{9D8B030D-6E8A-4147-A177-3AD203B41FA5}">
                      <a16:colId xmlns:a16="http://schemas.microsoft.com/office/drawing/2014/main" val="1599065933"/>
                    </a:ext>
                  </a:extLst>
                </a:gridCol>
                <a:gridCol w="1425222">
                  <a:extLst>
                    <a:ext uri="{9D8B030D-6E8A-4147-A177-3AD203B41FA5}">
                      <a16:colId xmlns:a16="http://schemas.microsoft.com/office/drawing/2014/main" val="3674253740"/>
                    </a:ext>
                  </a:extLst>
                </a:gridCol>
              </a:tblGrid>
              <a:tr h="370840">
                <a:tc>
                  <a:txBody>
                    <a:bodyPr/>
                    <a:lstStyle/>
                    <a:p>
                      <a:pPr algn="ctr"/>
                      <a:r>
                        <a:rPr lang="en-US" dirty="0"/>
                        <a:t>AREA</a:t>
                      </a:r>
                    </a:p>
                  </a:txBody>
                  <a:tcPr/>
                </a:tc>
                <a:tc>
                  <a:txBody>
                    <a:bodyPr/>
                    <a:lstStyle/>
                    <a:p>
                      <a:r>
                        <a:rPr lang="en-US" dirty="0"/>
                        <a:t>ARIMAM</a:t>
                      </a:r>
                    </a:p>
                  </a:txBody>
                  <a:tcPr/>
                </a:tc>
                <a:tc>
                  <a:txBody>
                    <a:bodyPr/>
                    <a:lstStyle/>
                    <a:p>
                      <a:r>
                        <a:rPr lang="en-US" dirty="0"/>
                        <a:t>LSTMs</a:t>
                      </a:r>
                    </a:p>
                  </a:txBody>
                  <a:tcPr/>
                </a:tc>
                <a:extLst>
                  <a:ext uri="{0D108BD9-81ED-4DB2-BD59-A6C34878D82A}">
                    <a16:rowId xmlns:a16="http://schemas.microsoft.com/office/drawing/2014/main" val="3163082662"/>
                  </a:ext>
                </a:extLst>
              </a:tr>
              <a:tr h="370840">
                <a:tc>
                  <a:txBody>
                    <a:bodyPr/>
                    <a:lstStyle/>
                    <a:p>
                      <a:r>
                        <a:rPr lang="en-US" dirty="0"/>
                        <a:t>South Bureaus</a:t>
                      </a:r>
                    </a:p>
                  </a:txBody>
                  <a:tcPr/>
                </a:tc>
                <a:tc rowSpan="5" gridSpan="2">
                  <a:txBody>
                    <a:bodyPr/>
                    <a:lstStyle/>
                    <a:p>
                      <a:pPr algn="l"/>
                      <a:r>
                        <a:rPr lang="en-US" b="1"/>
                        <a:t>10 models evaluation metrics:</a:t>
                      </a:r>
                    </a:p>
                    <a:p>
                      <a:pPr algn="l"/>
                      <a:r>
                        <a:rPr lang="en-US" b="1" dirty="0"/>
                        <a:t>Root Mean Squared Error</a:t>
                      </a:r>
                    </a:p>
                    <a:p>
                      <a:pPr algn="l"/>
                      <a:r>
                        <a:rPr lang="en-US" b="1" dirty="0"/>
                        <a:t>(RMSE)</a:t>
                      </a:r>
                    </a:p>
                  </a:txBody>
                  <a:tcPr anchor="ctr"/>
                </a:tc>
                <a:tc rowSpan="5" hMerge="1">
                  <a:txBody>
                    <a:bodyPr/>
                    <a:lstStyle/>
                    <a:p>
                      <a:endParaRPr lang="en-US"/>
                    </a:p>
                  </a:txBody>
                  <a:tcPr/>
                </a:tc>
                <a:extLst>
                  <a:ext uri="{0D108BD9-81ED-4DB2-BD59-A6C34878D82A}">
                    <a16:rowId xmlns:a16="http://schemas.microsoft.com/office/drawing/2014/main" val="3862619271"/>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West Bureaus</a:t>
                      </a: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311780683"/>
                  </a:ext>
                </a:extLst>
              </a:tr>
              <a:tr h="370840">
                <a:tc>
                  <a:txBody>
                    <a:bodyPr/>
                    <a:lstStyle/>
                    <a:p>
                      <a:r>
                        <a:rPr lang="en-US" dirty="0"/>
                        <a:t>Central Bureaus</a:t>
                      </a: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61118284"/>
                  </a:ext>
                </a:extLst>
              </a:tr>
              <a:tr h="370840">
                <a:tc>
                  <a:txBody>
                    <a:bodyPr/>
                    <a:lstStyle/>
                    <a:p>
                      <a:r>
                        <a:rPr lang="en-US" dirty="0"/>
                        <a:t>Valley Bureaus</a:t>
                      </a: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604144530"/>
                  </a:ext>
                </a:extLst>
              </a:tr>
              <a:tr h="370840">
                <a:tc>
                  <a:txBody>
                    <a:bodyPr/>
                    <a:lstStyle/>
                    <a:p>
                      <a:r>
                        <a:rPr lang="en-US" dirty="0"/>
                        <a:t>The whole LA</a:t>
                      </a: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699627083"/>
                  </a:ext>
                </a:extLst>
              </a:tr>
            </a:tbl>
          </a:graphicData>
        </a:graphic>
      </p:graphicFrame>
      <p:graphicFrame>
        <p:nvGraphicFramePr>
          <p:cNvPr id="8" name="Table 10">
            <a:extLst>
              <a:ext uri="{FF2B5EF4-FFF2-40B4-BE49-F238E27FC236}">
                <a16:creationId xmlns:a16="http://schemas.microsoft.com/office/drawing/2014/main" id="{56B4E702-EC6E-684F-ABCD-F5E5379F2998}"/>
              </a:ext>
            </a:extLst>
          </p:cNvPr>
          <p:cNvGraphicFramePr>
            <a:graphicFrameLocks noGrp="1"/>
          </p:cNvGraphicFramePr>
          <p:nvPr>
            <p:extLst>
              <p:ext uri="{D42A27DB-BD31-4B8C-83A1-F6EECF244321}">
                <p14:modId xmlns:p14="http://schemas.microsoft.com/office/powerpoint/2010/main" val="2405834075"/>
              </p:ext>
            </p:extLst>
          </p:nvPr>
        </p:nvGraphicFramePr>
        <p:xfrm>
          <a:off x="1725283" y="4200014"/>
          <a:ext cx="5408862" cy="2316292"/>
        </p:xfrm>
        <a:graphic>
          <a:graphicData uri="http://schemas.openxmlformats.org/drawingml/2006/table">
            <a:tbl>
              <a:tblPr firstRow="1" bandRow="1">
                <a:tableStyleId>{E5ACB1D2-CF6E-4B3C-BFF4-6731E3136BB3}</a:tableStyleId>
              </a:tblPr>
              <a:tblGrid>
                <a:gridCol w="1957576">
                  <a:extLst>
                    <a:ext uri="{9D8B030D-6E8A-4147-A177-3AD203B41FA5}">
                      <a16:colId xmlns:a16="http://schemas.microsoft.com/office/drawing/2014/main" val="1285189818"/>
                    </a:ext>
                  </a:extLst>
                </a:gridCol>
                <a:gridCol w="833885">
                  <a:extLst>
                    <a:ext uri="{9D8B030D-6E8A-4147-A177-3AD203B41FA5}">
                      <a16:colId xmlns:a16="http://schemas.microsoft.com/office/drawing/2014/main" val="2483042573"/>
                    </a:ext>
                  </a:extLst>
                </a:gridCol>
                <a:gridCol w="718866">
                  <a:extLst>
                    <a:ext uri="{9D8B030D-6E8A-4147-A177-3AD203B41FA5}">
                      <a16:colId xmlns:a16="http://schemas.microsoft.com/office/drawing/2014/main" val="2152184864"/>
                    </a:ext>
                  </a:extLst>
                </a:gridCol>
                <a:gridCol w="747622">
                  <a:extLst>
                    <a:ext uri="{9D8B030D-6E8A-4147-A177-3AD203B41FA5}">
                      <a16:colId xmlns:a16="http://schemas.microsoft.com/office/drawing/2014/main" val="437624055"/>
                    </a:ext>
                  </a:extLst>
                </a:gridCol>
                <a:gridCol w="1150913">
                  <a:extLst>
                    <a:ext uri="{9D8B030D-6E8A-4147-A177-3AD203B41FA5}">
                      <a16:colId xmlns:a16="http://schemas.microsoft.com/office/drawing/2014/main" val="2830123579"/>
                    </a:ext>
                  </a:extLst>
                </a:gridCol>
              </a:tblGrid>
              <a:tr h="275617">
                <a:tc>
                  <a:txBody>
                    <a:bodyPr/>
                    <a:lstStyle/>
                    <a:p>
                      <a:pPr algn="ctr"/>
                      <a:r>
                        <a:rPr lang="en-US" sz="1200" dirty="0"/>
                        <a:t>Models</a:t>
                      </a:r>
                    </a:p>
                  </a:txBody>
                  <a:tcPr/>
                </a:tc>
                <a:tc>
                  <a:txBody>
                    <a:bodyPr/>
                    <a:lstStyle/>
                    <a:p>
                      <a:pPr algn="ctr"/>
                      <a:r>
                        <a:rPr lang="en-US" sz="1200" dirty="0"/>
                        <a:t>LR</a:t>
                      </a:r>
                    </a:p>
                  </a:txBody>
                  <a:tcPr anchor="ctr"/>
                </a:tc>
                <a:tc>
                  <a:txBody>
                    <a:bodyPr/>
                    <a:lstStyle/>
                    <a:p>
                      <a:pPr algn="ctr"/>
                      <a:r>
                        <a:rPr lang="en-US" sz="1200" dirty="0"/>
                        <a:t>RF</a:t>
                      </a:r>
                    </a:p>
                  </a:txBody>
                  <a:tcPr anchor="ctr"/>
                </a:tc>
                <a:tc>
                  <a:txBody>
                    <a:bodyPr/>
                    <a:lstStyle/>
                    <a:p>
                      <a:pPr lvl="0" algn="ctr">
                        <a:buNone/>
                      </a:pPr>
                      <a:r>
                        <a:rPr lang="en-US" sz="1200" dirty="0"/>
                        <a:t>DT</a:t>
                      </a:r>
                      <a:endParaRPr lang="en-US" dirty="0"/>
                    </a:p>
                  </a:txBody>
                  <a:tcPr anchor="ctr"/>
                </a:tc>
                <a:tc>
                  <a:txBody>
                    <a:bodyPr/>
                    <a:lstStyle/>
                    <a:p>
                      <a:pPr algn="ctr"/>
                      <a:r>
                        <a:rPr lang="en-US" sz="1200" dirty="0"/>
                        <a:t>XGBOOST</a:t>
                      </a:r>
                    </a:p>
                  </a:txBody>
                  <a:tcPr anchor="ctr"/>
                </a:tc>
                <a:extLst>
                  <a:ext uri="{0D108BD9-81ED-4DB2-BD59-A6C34878D82A}">
                    <a16:rowId xmlns:a16="http://schemas.microsoft.com/office/drawing/2014/main" val="3588889509"/>
                  </a:ext>
                </a:extLst>
              </a:tr>
              <a:tr h="303315">
                <a:tc>
                  <a:txBody>
                    <a:bodyPr/>
                    <a:lstStyle/>
                    <a:p>
                      <a:r>
                        <a:rPr lang="en-US" sz="1200" dirty="0">
                          <a:latin typeface="Times New Roman"/>
                        </a:rPr>
                        <a:t>All relevant predictors</a:t>
                      </a:r>
                    </a:p>
                  </a:txBody>
                  <a:tcPr/>
                </a:tc>
                <a:tc rowSpan="4" gridSpan="4">
                  <a:txBody>
                    <a:bodyPr/>
                    <a:lstStyle/>
                    <a:p>
                      <a:r>
                        <a:rPr lang="en-US" sz="1600" b="1" dirty="0"/>
                        <a:t>16 models, evaluation metrics:</a:t>
                      </a:r>
                    </a:p>
                    <a:p>
                      <a:pPr marL="342900" indent="-342900">
                        <a:buFont typeface="+mj-lt"/>
                        <a:buAutoNum type="arabicPeriod"/>
                      </a:pPr>
                      <a:r>
                        <a:rPr lang="en-US" sz="1200" dirty="0"/>
                        <a:t>Accuracy</a:t>
                      </a:r>
                    </a:p>
                    <a:p>
                      <a:pPr marL="342900" indent="-342900">
                        <a:buFont typeface="+mj-lt"/>
                        <a:buAutoNum type="arabicPeriod"/>
                      </a:pPr>
                      <a:r>
                        <a:rPr lang="en-US" sz="1200" dirty="0"/>
                        <a:t>Precision</a:t>
                      </a:r>
                    </a:p>
                    <a:p>
                      <a:pPr marL="342900" indent="-342900">
                        <a:buFont typeface="+mj-lt"/>
                        <a:buAutoNum type="arabicPeriod"/>
                      </a:pPr>
                      <a:r>
                        <a:rPr lang="en-US" sz="1200" dirty="0"/>
                        <a:t>Recall</a:t>
                      </a:r>
                    </a:p>
                    <a:p>
                      <a:pPr marL="342900" indent="-342900">
                        <a:buFont typeface="+mj-lt"/>
                        <a:buAutoNum type="arabicPeriod"/>
                      </a:pPr>
                      <a:r>
                        <a:rPr lang="en-US" sz="1200" dirty="0"/>
                        <a:t>F1 Score</a:t>
                      </a:r>
                    </a:p>
                    <a:p>
                      <a:pPr marL="342900" indent="-342900">
                        <a:buFont typeface="+mj-lt"/>
                        <a:buAutoNum type="arabicPeriod"/>
                      </a:pPr>
                      <a:r>
                        <a:rPr lang="en-US" sz="1200" dirty="0"/>
                        <a:t>Mathews Correction Coefficient</a:t>
                      </a:r>
                    </a:p>
                    <a:p>
                      <a:pPr marL="342900" indent="-342900">
                        <a:buFont typeface="+mj-lt"/>
                        <a:buAutoNum type="arabicPeriod"/>
                      </a:pPr>
                      <a:r>
                        <a:rPr lang="en-US" sz="1200" dirty="0"/>
                        <a:t>Cohen’s Kappa</a:t>
                      </a:r>
                    </a:p>
                    <a:p>
                      <a:pPr marL="342900" indent="-342900">
                        <a:buFont typeface="+mj-lt"/>
                        <a:buAutoNum type="arabicPeriod"/>
                      </a:pPr>
                      <a:r>
                        <a:rPr lang="en-US" sz="1200" dirty="0"/>
                        <a:t>Log Loss</a:t>
                      </a:r>
                    </a:p>
                  </a:txBody>
                  <a:tcPr/>
                </a:tc>
                <a:tc rowSpan="4" hMerge="1">
                  <a:txBody>
                    <a:bodyPr/>
                    <a:lstStyle/>
                    <a:p>
                      <a:endParaRPr lang="en-US"/>
                    </a:p>
                  </a:txBody>
                  <a:tcPr/>
                </a:tc>
                <a:tc rowSpan="4" hMerge="1">
                  <a:txBody>
                    <a:bodyPr/>
                    <a:lstStyle/>
                    <a:p>
                      <a:endParaRPr lang="en-US"/>
                    </a:p>
                  </a:txBody>
                  <a:tcPr/>
                </a:tc>
                <a:tc rowSpan="4" hMerge="1">
                  <a:txBody>
                    <a:bodyPr/>
                    <a:lstStyle/>
                    <a:p>
                      <a:endParaRPr lang="en-US"/>
                    </a:p>
                  </a:txBody>
                  <a:tcPr/>
                </a:tc>
                <a:extLst>
                  <a:ext uri="{0D108BD9-81ED-4DB2-BD59-A6C34878D82A}">
                    <a16:rowId xmlns:a16="http://schemas.microsoft.com/office/drawing/2014/main" val="3362300803"/>
                  </a:ext>
                </a:extLst>
              </a:tr>
              <a:tr h="454974">
                <a:tc>
                  <a:txBody>
                    <a:bodyPr/>
                    <a:lstStyle/>
                    <a:p>
                      <a:r>
                        <a:rPr lang="en-US" sz="1200" dirty="0">
                          <a:latin typeface="Times New Roman"/>
                        </a:rPr>
                        <a:t>All relevant predictors without weather</a:t>
                      </a:r>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429928810"/>
                  </a:ext>
                </a:extLst>
              </a:tr>
              <a:tr h="454974">
                <a:tc>
                  <a:txBody>
                    <a:bodyPr/>
                    <a:lstStyle/>
                    <a:p>
                      <a:r>
                        <a:rPr lang="en-US" sz="1200" dirty="0">
                          <a:latin typeface="Times New Roman"/>
                        </a:rPr>
                        <a:t>All relevant predictors without victim demographics</a:t>
                      </a:r>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278585958"/>
                  </a:ext>
                </a:extLst>
              </a:tr>
              <a:tr h="586411">
                <a:tc>
                  <a:txBody>
                    <a:bodyPr/>
                    <a:lstStyle/>
                    <a:p>
                      <a:r>
                        <a:rPr lang="en-US" sz="1200" dirty="0">
                          <a:latin typeface="Times New Roman"/>
                        </a:rPr>
                        <a:t>All relevant predictors without weather and  victim demographics</a:t>
                      </a:r>
                    </a:p>
                  </a:txBody>
                  <a:tcPr/>
                </a:tc>
                <a:tc gridSpan="4" vMerge="1">
                  <a:txBody>
                    <a:bodyPr/>
                    <a:lstStyle/>
                    <a:p>
                      <a:endParaRPr lang="en-US"/>
                    </a:p>
                  </a:txBody>
                  <a:tcPr/>
                </a:tc>
                <a:tc hMerge="1" vMerge="1">
                  <a:txBody>
                    <a:bodyPr/>
                    <a:lstStyle/>
                    <a:p>
                      <a:endParaRPr lang="en-US"/>
                    </a:p>
                  </a:txBody>
                  <a:tcPr/>
                </a:tc>
                <a:tc hMerge="1"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578813466"/>
                  </a:ext>
                </a:extLst>
              </a:tr>
            </a:tbl>
          </a:graphicData>
        </a:graphic>
      </p:graphicFrame>
      <p:sp>
        <p:nvSpPr>
          <p:cNvPr id="16" name="Google Shape;102;p3">
            <a:extLst>
              <a:ext uri="{FF2B5EF4-FFF2-40B4-BE49-F238E27FC236}">
                <a16:creationId xmlns:a16="http://schemas.microsoft.com/office/drawing/2014/main" id="{413D5944-BE99-F44E-9E44-E80DCC83F58C}"/>
              </a:ext>
            </a:extLst>
          </p:cNvPr>
          <p:cNvSpPr/>
          <p:nvPr/>
        </p:nvSpPr>
        <p:spPr>
          <a:xfrm>
            <a:off x="1195110" y="1253540"/>
            <a:ext cx="2732185" cy="15179"/>
          </a:xfrm>
          <a:custGeom>
            <a:avLst/>
            <a:gdLst/>
            <a:ahLst/>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 name="TextBox 18">
            <a:extLst>
              <a:ext uri="{FF2B5EF4-FFF2-40B4-BE49-F238E27FC236}">
                <a16:creationId xmlns:a16="http://schemas.microsoft.com/office/drawing/2014/main" id="{150E2F84-F190-EE43-A1F9-983EAEDA2FCB}"/>
              </a:ext>
            </a:extLst>
          </p:cNvPr>
          <p:cNvSpPr txBox="1"/>
          <p:nvPr/>
        </p:nvSpPr>
        <p:spPr>
          <a:xfrm>
            <a:off x="1051034" y="23016"/>
            <a:ext cx="6277613" cy="1200329"/>
          </a:xfrm>
          <a:prstGeom prst="rect">
            <a:avLst/>
          </a:prstGeom>
          <a:noFill/>
        </p:spPr>
        <p:txBody>
          <a:bodyPr wrap="square" lIns="91440" tIns="45720" rIns="91440" bIns="45720" rtlCol="0" anchor="t">
            <a:spAutoFit/>
          </a:bodyPr>
          <a:lstStyle/>
          <a:p>
            <a:r>
              <a:rPr lang="en-US" sz="2400" dirty="0">
                <a:solidFill>
                  <a:schemeClr val="dk1"/>
                </a:solidFill>
                <a:latin typeface="Calibri"/>
                <a:cs typeface="Calibri"/>
                <a:sym typeface="Calibri"/>
              </a:rPr>
              <a:t>We extended the Time Series from 10 to 44 models, and reduced crime type from 24 to 16 models, all metrics evaluation stayed the same.</a:t>
            </a:r>
          </a:p>
        </p:txBody>
      </p:sp>
      <p:sp>
        <p:nvSpPr>
          <p:cNvPr id="20" name="Slide Number Placeholder 2">
            <a:extLst>
              <a:ext uri="{FF2B5EF4-FFF2-40B4-BE49-F238E27FC236}">
                <a16:creationId xmlns:a16="http://schemas.microsoft.com/office/drawing/2014/main" id="{75BD798E-AA68-FC42-AD73-3F4641AFE814}"/>
              </a:ext>
            </a:extLst>
          </p:cNvPr>
          <p:cNvSpPr>
            <a:spLocks noGrp="1"/>
          </p:cNvSpPr>
          <p:nvPr>
            <p:ph type="sldNum" idx="12"/>
          </p:nvPr>
        </p:nvSpPr>
        <p:spPr>
          <a:xfrm>
            <a:off x="11373418" y="-3057"/>
            <a:ext cx="808234" cy="365125"/>
          </a:xfrm>
        </p:spPr>
        <p:txBody>
          <a:bodyPr/>
          <a:lstStyle/>
          <a:p>
            <a:fld id="{00000000-1234-1234-1234-123412341234}" type="slidenum">
              <a:rPr lang="en-US"/>
              <a:t>3</a:t>
            </a:fld>
            <a:endParaRPr lang="en-US"/>
          </a:p>
        </p:txBody>
      </p:sp>
      <p:sp>
        <p:nvSpPr>
          <p:cNvPr id="2" name="Arrow: Right 1">
            <a:extLst>
              <a:ext uri="{FF2B5EF4-FFF2-40B4-BE49-F238E27FC236}">
                <a16:creationId xmlns:a16="http://schemas.microsoft.com/office/drawing/2014/main" id="{8FFF8BC3-7083-1180-5BC3-6FC4D7F6B89D}"/>
              </a:ext>
            </a:extLst>
          </p:cNvPr>
          <p:cNvSpPr/>
          <p:nvPr/>
        </p:nvSpPr>
        <p:spPr>
          <a:xfrm>
            <a:off x="6879263" y="2748756"/>
            <a:ext cx="601966" cy="257489"/>
          </a:xfrm>
          <a:prstGeom prst="rightArrow">
            <a:avLst/>
          </a:prstGeom>
          <a:solidFill>
            <a:schemeClr val="accent1">
              <a:lumMod val="60000"/>
              <a:lumOff val="4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6">
            <a:extLst>
              <a:ext uri="{FF2B5EF4-FFF2-40B4-BE49-F238E27FC236}">
                <a16:creationId xmlns:a16="http://schemas.microsoft.com/office/drawing/2014/main" id="{5819D8C8-8DEB-A375-31AD-C405BA9179EC}"/>
              </a:ext>
            </a:extLst>
          </p:cNvPr>
          <p:cNvGraphicFramePr>
            <a:graphicFrameLocks noGrp="1"/>
          </p:cNvGraphicFramePr>
          <p:nvPr>
            <p:extLst>
              <p:ext uri="{D42A27DB-BD31-4B8C-83A1-F6EECF244321}">
                <p14:modId xmlns:p14="http://schemas.microsoft.com/office/powerpoint/2010/main" val="2570730084"/>
              </p:ext>
            </p:extLst>
          </p:nvPr>
        </p:nvGraphicFramePr>
        <p:xfrm>
          <a:off x="7591245" y="862641"/>
          <a:ext cx="4498407" cy="5844540"/>
        </p:xfrm>
        <a:graphic>
          <a:graphicData uri="http://schemas.openxmlformats.org/drawingml/2006/table">
            <a:tbl>
              <a:tblPr firstRow="1" bandRow="1">
                <a:tableStyleId>{08FB837D-C827-4EFA-A057-4D05807E0F7C}</a:tableStyleId>
              </a:tblPr>
              <a:tblGrid>
                <a:gridCol w="1978742">
                  <a:extLst>
                    <a:ext uri="{9D8B030D-6E8A-4147-A177-3AD203B41FA5}">
                      <a16:colId xmlns:a16="http://schemas.microsoft.com/office/drawing/2014/main" val="2665420624"/>
                    </a:ext>
                  </a:extLst>
                </a:gridCol>
                <a:gridCol w="1597740">
                  <a:extLst>
                    <a:ext uri="{9D8B030D-6E8A-4147-A177-3AD203B41FA5}">
                      <a16:colId xmlns:a16="http://schemas.microsoft.com/office/drawing/2014/main" val="1599065933"/>
                    </a:ext>
                  </a:extLst>
                </a:gridCol>
                <a:gridCol w="921925">
                  <a:extLst>
                    <a:ext uri="{9D8B030D-6E8A-4147-A177-3AD203B41FA5}">
                      <a16:colId xmlns:a16="http://schemas.microsoft.com/office/drawing/2014/main" val="3674253740"/>
                    </a:ext>
                  </a:extLst>
                </a:gridCol>
              </a:tblGrid>
              <a:tr h="276593">
                <a:tc>
                  <a:txBody>
                    <a:bodyPr/>
                    <a:lstStyle/>
                    <a:p>
                      <a:pPr lvl="0" algn="ctr">
                        <a:buNone/>
                      </a:pPr>
                      <a:r>
                        <a:rPr lang="en-US" sz="1400" b="1" i="0" u="none" strike="noStrike" noProof="0">
                          <a:solidFill>
                            <a:srgbClr val="FFFFFF"/>
                          </a:solidFill>
                          <a:latin typeface="Arial"/>
                        </a:rPr>
                        <a:t>AREA</a:t>
                      </a:r>
                      <a:endParaRPr lang="en-US"/>
                    </a:p>
                  </a:txBody>
                  <a:tcPr/>
                </a:tc>
                <a:tc>
                  <a:txBody>
                    <a:bodyPr/>
                    <a:lstStyle/>
                    <a:p>
                      <a:r>
                        <a:rPr lang="en-US" sz="1050"/>
                        <a:t>ARIMAM</a:t>
                      </a:r>
                    </a:p>
                  </a:txBody>
                  <a:tcPr/>
                </a:tc>
                <a:tc>
                  <a:txBody>
                    <a:bodyPr/>
                    <a:lstStyle/>
                    <a:p>
                      <a:r>
                        <a:rPr lang="en-US" sz="1050"/>
                        <a:t>LSTMs</a:t>
                      </a:r>
                    </a:p>
                  </a:txBody>
                  <a:tcPr/>
                </a:tc>
                <a:extLst>
                  <a:ext uri="{0D108BD9-81ED-4DB2-BD59-A6C34878D82A}">
                    <a16:rowId xmlns:a16="http://schemas.microsoft.com/office/drawing/2014/main" val="3163082662"/>
                  </a:ext>
                </a:extLst>
              </a:tr>
              <a:tr h="247478">
                <a:tc>
                  <a:txBody>
                    <a:bodyPr/>
                    <a:lstStyle/>
                    <a:p>
                      <a:pPr lvl="0" algn="l">
                        <a:lnSpc>
                          <a:spcPct val="100000"/>
                        </a:lnSpc>
                        <a:spcBef>
                          <a:spcPts val="0"/>
                        </a:spcBef>
                        <a:spcAft>
                          <a:spcPts val="0"/>
                        </a:spcAft>
                        <a:buNone/>
                      </a:pPr>
                      <a:r>
                        <a:rPr lang="en-US" sz="1100" b="0" i="0" u="none" strike="noStrike" noProof="0">
                          <a:solidFill>
                            <a:srgbClr val="000000"/>
                          </a:solidFill>
                          <a:latin typeface="Arial"/>
                        </a:rPr>
                        <a:t>77th Street</a:t>
                      </a:r>
                      <a:endParaRPr lang="en-US" sz="1100">
                        <a:latin typeface="Arial"/>
                      </a:endParaRPr>
                    </a:p>
                  </a:txBody>
                  <a:tcPr/>
                </a:tc>
                <a:tc rowSpan="22" gridSpan="2">
                  <a:txBody>
                    <a:bodyPr/>
                    <a:lstStyle/>
                    <a:p>
                      <a:pPr lvl="0" algn="l">
                        <a:buNone/>
                      </a:pPr>
                      <a:r>
                        <a:rPr lang="en-US" sz="1200" b="1"/>
                        <a:t>44 models' evaluation metrics:</a:t>
                      </a:r>
                    </a:p>
                    <a:p>
                      <a:pPr lvl="0" algn="l">
                        <a:buNone/>
                      </a:pPr>
                      <a:r>
                        <a:rPr lang="en-US" sz="1200"/>
                        <a:t>Root Mean Squared Error</a:t>
                      </a:r>
                    </a:p>
                    <a:p>
                      <a:pPr lvl="0" algn="l">
                        <a:buNone/>
                      </a:pPr>
                      <a:r>
                        <a:rPr lang="en-US" sz="1200"/>
                        <a:t>(RMSE)</a:t>
                      </a:r>
                    </a:p>
                  </a:txBody>
                  <a:tcPr anchor="ctr"/>
                </a:tc>
                <a:tc rowSpan="22" hMerge="1">
                  <a:txBody>
                    <a:bodyPr/>
                    <a:lstStyle/>
                    <a:p>
                      <a:endParaRPr lang="en-US"/>
                    </a:p>
                  </a:txBody>
                  <a:tcPr/>
                </a:tc>
                <a:extLst>
                  <a:ext uri="{0D108BD9-81ED-4DB2-BD59-A6C34878D82A}">
                    <a16:rowId xmlns:a16="http://schemas.microsoft.com/office/drawing/2014/main" val="3240786179"/>
                  </a:ext>
                </a:extLst>
              </a:tr>
              <a:tr h="232920">
                <a:tc>
                  <a:txBody>
                    <a:bodyPr/>
                    <a:lstStyle/>
                    <a:p>
                      <a:pPr lvl="0">
                        <a:buNone/>
                      </a:pPr>
                      <a:r>
                        <a:rPr lang="en-US" sz="1050" b="0" i="0" u="none" strike="noStrike" noProof="0">
                          <a:latin typeface="Arial"/>
                        </a:rPr>
                        <a:t>Southwest </a:t>
                      </a:r>
                      <a:endParaRPr lang="en-US" sz="1050">
                        <a:latin typeface="Arial"/>
                      </a:endParaRP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275382117"/>
                  </a:ext>
                </a:extLst>
              </a:tr>
              <a:tr h="232920">
                <a:tc>
                  <a:txBody>
                    <a:bodyPr/>
                    <a:lstStyle/>
                    <a:p>
                      <a:pPr lvl="0">
                        <a:buNone/>
                      </a:pPr>
                      <a:r>
                        <a:rPr lang="en-US" sz="1050" b="0" i="0" u="none" strike="noStrike" noProof="0">
                          <a:latin typeface="Arial"/>
                        </a:rPr>
                        <a:t>Central</a:t>
                      </a:r>
                      <a:endParaRPr lang="en-US" sz="1050">
                        <a:latin typeface="Arial"/>
                      </a:endParaRP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00532071"/>
                  </a:ext>
                </a:extLst>
              </a:tr>
              <a:tr h="232920">
                <a:tc>
                  <a:txBody>
                    <a:bodyPr/>
                    <a:lstStyle/>
                    <a:p>
                      <a:pPr lvl="0">
                        <a:buNone/>
                      </a:pPr>
                      <a:r>
                        <a:rPr lang="en-US" sz="1050">
                          <a:latin typeface="Arial"/>
                        </a:rPr>
                        <a:t>Pacific</a:t>
                      </a: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521539102"/>
                  </a:ext>
                </a:extLst>
              </a:tr>
              <a:tr h="232920">
                <a:tc>
                  <a:txBody>
                    <a:bodyPr/>
                    <a:lstStyle/>
                    <a:p>
                      <a:pPr lvl="0">
                        <a:buNone/>
                      </a:pPr>
                      <a:r>
                        <a:rPr lang="en-US" sz="1050"/>
                        <a:t>N Hollywood</a:t>
                      </a: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718771628"/>
                  </a:ext>
                </a:extLst>
              </a:tr>
              <a:tr h="232920">
                <a:tc>
                  <a:txBody>
                    <a:bodyPr/>
                    <a:lstStyle/>
                    <a:p>
                      <a:pPr lvl="0">
                        <a:buNone/>
                      </a:pPr>
                      <a:r>
                        <a:rPr lang="en-US" sz="1050"/>
                        <a:t>Southeast</a:t>
                      </a: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014491634"/>
                  </a:ext>
                </a:extLst>
              </a:tr>
              <a:tr h="232920">
                <a:tc>
                  <a:txBody>
                    <a:bodyPr/>
                    <a:lstStyle/>
                    <a:p>
                      <a:pPr lvl="0">
                        <a:buNone/>
                      </a:pPr>
                      <a:r>
                        <a:rPr lang="en-US" sz="1050"/>
                        <a:t>Hollywood</a:t>
                      </a: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857991225"/>
                  </a:ext>
                </a:extLst>
              </a:tr>
              <a:tr h="232920">
                <a:tc>
                  <a:txBody>
                    <a:bodyPr/>
                    <a:lstStyle/>
                    <a:p>
                      <a:pPr lvl="0">
                        <a:buNone/>
                      </a:pPr>
                      <a:r>
                        <a:rPr lang="en-US" sz="1050"/>
                        <a:t>Northeast</a:t>
                      </a: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639524078"/>
                  </a:ext>
                </a:extLst>
              </a:tr>
              <a:tr h="232920">
                <a:tc>
                  <a:txBody>
                    <a:bodyPr/>
                    <a:lstStyle/>
                    <a:p>
                      <a:pPr lvl="0">
                        <a:buNone/>
                      </a:pPr>
                      <a:r>
                        <a:rPr lang="en-US" sz="1050"/>
                        <a:t>Van Nuys</a:t>
                      </a: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801231409"/>
                  </a:ext>
                </a:extLst>
              </a:tr>
              <a:tr h="232920">
                <a:tc>
                  <a:txBody>
                    <a:bodyPr/>
                    <a:lstStyle/>
                    <a:p>
                      <a:pPr lvl="0">
                        <a:buNone/>
                      </a:pPr>
                      <a:r>
                        <a:rPr lang="en-US" sz="1050"/>
                        <a:t>Newton</a:t>
                      </a: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398608991"/>
                  </a:ext>
                </a:extLst>
              </a:tr>
              <a:tr h="232920">
                <a:tc>
                  <a:txBody>
                    <a:bodyPr/>
                    <a:lstStyle/>
                    <a:p>
                      <a:pPr lvl="0">
                        <a:buNone/>
                      </a:pPr>
                      <a:r>
                        <a:rPr lang="en-US" sz="1050"/>
                        <a:t>Mission</a:t>
                      </a: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46420301"/>
                  </a:ext>
                </a:extLst>
              </a:tr>
              <a:tr h="232920">
                <a:tc>
                  <a:txBody>
                    <a:bodyPr/>
                    <a:lstStyle/>
                    <a:p>
                      <a:pPr lvl="0">
                        <a:buNone/>
                      </a:pPr>
                      <a:r>
                        <a:rPr lang="en-US" sz="1050"/>
                        <a:t>Rampart</a:t>
                      </a: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146681619"/>
                  </a:ext>
                </a:extLst>
              </a:tr>
              <a:tr h="232920">
                <a:tc>
                  <a:txBody>
                    <a:bodyPr/>
                    <a:lstStyle/>
                    <a:p>
                      <a:pPr lvl="0">
                        <a:buNone/>
                      </a:pPr>
                      <a:r>
                        <a:rPr lang="en-US" sz="1050"/>
                        <a:t>Wilshire</a:t>
                      </a: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905550387"/>
                  </a:ext>
                </a:extLst>
              </a:tr>
              <a:tr h="232920">
                <a:tc>
                  <a:txBody>
                    <a:bodyPr/>
                    <a:lstStyle/>
                    <a:p>
                      <a:pPr lvl="0">
                        <a:buNone/>
                      </a:pPr>
                      <a:r>
                        <a:rPr lang="en-US" sz="1050"/>
                        <a:t>West LA</a:t>
                      </a: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36474198"/>
                  </a:ext>
                </a:extLst>
              </a:tr>
              <a:tr h="232920">
                <a:tc>
                  <a:txBody>
                    <a:bodyPr/>
                    <a:lstStyle/>
                    <a:p>
                      <a:pPr lvl="0">
                        <a:buNone/>
                      </a:pPr>
                      <a:r>
                        <a:rPr lang="en-US" sz="1050"/>
                        <a:t>West Valley</a:t>
                      </a: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889034757"/>
                  </a:ext>
                </a:extLst>
              </a:tr>
              <a:tr h="232920">
                <a:tc>
                  <a:txBody>
                    <a:bodyPr/>
                    <a:lstStyle/>
                    <a:p>
                      <a:pPr lvl="0">
                        <a:buNone/>
                      </a:pPr>
                      <a:r>
                        <a:rPr lang="en-US" sz="1050"/>
                        <a:t>Olympic</a:t>
                      </a: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846064133"/>
                  </a:ext>
                </a:extLst>
              </a:tr>
              <a:tr h="232920">
                <a:tc>
                  <a:txBody>
                    <a:bodyPr/>
                    <a:lstStyle/>
                    <a:p>
                      <a:pPr lvl="0">
                        <a:buNone/>
                      </a:pPr>
                      <a:r>
                        <a:rPr lang="en-US" sz="1050"/>
                        <a:t>Topanga</a:t>
                      </a: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862619271"/>
                  </a:ext>
                </a:extLst>
              </a:tr>
              <a:tr h="232920">
                <a:tc>
                  <a:txBody>
                    <a:bodyPr/>
                    <a:lstStyle/>
                    <a:p>
                      <a:pPr marL="0" marR="0" lvl="0" indent="0" algn="l" rtl="0">
                        <a:lnSpc>
                          <a:spcPct val="100000"/>
                        </a:lnSpc>
                        <a:spcBef>
                          <a:spcPts val="0"/>
                        </a:spcBef>
                        <a:spcAft>
                          <a:spcPts val="0"/>
                        </a:spcAft>
                        <a:buSzTx/>
                        <a:buFont typeface="Arial"/>
                        <a:buNone/>
                      </a:pPr>
                      <a:r>
                        <a:rPr lang="en-US" sz="1050"/>
                        <a:t>Devonshire</a:t>
                      </a: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311780683"/>
                  </a:ext>
                </a:extLst>
              </a:tr>
              <a:tr h="232920">
                <a:tc>
                  <a:txBody>
                    <a:bodyPr/>
                    <a:lstStyle/>
                    <a:p>
                      <a:pPr lvl="0">
                        <a:buNone/>
                      </a:pPr>
                      <a:r>
                        <a:rPr lang="en-US" sz="1050"/>
                        <a:t>Harbor</a:t>
                      </a: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61118284"/>
                  </a:ext>
                </a:extLst>
              </a:tr>
              <a:tr h="232920">
                <a:tc>
                  <a:txBody>
                    <a:bodyPr/>
                    <a:lstStyle/>
                    <a:p>
                      <a:pPr lvl="0">
                        <a:buNone/>
                      </a:pPr>
                      <a:r>
                        <a:rPr lang="en-US" sz="1050" b="0" i="0" u="none" strike="noStrike" noProof="0">
                          <a:solidFill>
                            <a:srgbClr val="000000"/>
                          </a:solidFill>
                          <a:latin typeface="Arial"/>
                        </a:rPr>
                        <a:t>Hollenbeck</a:t>
                      </a:r>
                      <a:endParaRPr lang="en-US" sz="1050"/>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1251543022"/>
                  </a:ext>
                </a:extLst>
              </a:tr>
              <a:tr h="232920">
                <a:tc>
                  <a:txBody>
                    <a:bodyPr/>
                    <a:lstStyle/>
                    <a:p>
                      <a:pPr lvl="0">
                        <a:buNone/>
                      </a:pPr>
                      <a:r>
                        <a:rPr lang="en-US" sz="1050"/>
                        <a:t>Foothill</a:t>
                      </a: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3604144530"/>
                  </a:ext>
                </a:extLst>
              </a:tr>
              <a:tr h="232920">
                <a:tc>
                  <a:txBody>
                    <a:bodyPr/>
                    <a:lstStyle/>
                    <a:p>
                      <a:r>
                        <a:rPr lang="en-US" sz="1050"/>
                        <a:t>The whole LA </a:t>
                      </a:r>
                    </a:p>
                  </a:txBody>
                  <a:tcPr/>
                </a:tc>
                <a:tc gridSpan="2" vMerge="1">
                  <a:txBody>
                    <a:bodyPr/>
                    <a:lstStyle/>
                    <a:p>
                      <a:endParaRPr lang="en-US"/>
                    </a:p>
                  </a:txBody>
                  <a:tcPr/>
                </a:tc>
                <a:tc hMerge="1" vMerge="1">
                  <a:txBody>
                    <a:bodyPr/>
                    <a:lstStyle/>
                    <a:p>
                      <a:endParaRPr lang="en-US"/>
                    </a:p>
                  </a:txBody>
                  <a:tcPr/>
                </a:tc>
                <a:extLst>
                  <a:ext uri="{0D108BD9-81ED-4DB2-BD59-A6C34878D82A}">
                    <a16:rowId xmlns:a16="http://schemas.microsoft.com/office/drawing/2014/main" val="2699627083"/>
                  </a:ext>
                </a:extLst>
              </a:tr>
            </a:tbl>
          </a:graphicData>
        </a:graphic>
      </p:graphicFrame>
      <p:sp>
        <p:nvSpPr>
          <p:cNvPr id="7" name="Arrow: Right 6">
            <a:extLst>
              <a:ext uri="{FF2B5EF4-FFF2-40B4-BE49-F238E27FC236}">
                <a16:creationId xmlns:a16="http://schemas.microsoft.com/office/drawing/2014/main" id="{ECC68A74-8FB2-48BD-5D72-F52790CC9439}"/>
              </a:ext>
            </a:extLst>
          </p:cNvPr>
          <p:cNvSpPr/>
          <p:nvPr/>
        </p:nvSpPr>
        <p:spPr>
          <a:xfrm>
            <a:off x="1481629" y="1828604"/>
            <a:ext cx="488316" cy="257489"/>
          </a:xfrm>
          <a:prstGeom prst="rightArrow">
            <a:avLst/>
          </a:prstGeom>
          <a:solidFill>
            <a:schemeClr val="accent1">
              <a:lumMod val="60000"/>
              <a:lumOff val="4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05E068D2-DB15-E27C-1891-70FCF6CA57BB}"/>
              </a:ext>
            </a:extLst>
          </p:cNvPr>
          <p:cNvSpPr/>
          <p:nvPr/>
        </p:nvSpPr>
        <p:spPr>
          <a:xfrm>
            <a:off x="1293630" y="4317712"/>
            <a:ext cx="387675" cy="257489"/>
          </a:xfrm>
          <a:prstGeom prst="rightArrow">
            <a:avLst/>
          </a:prstGeom>
          <a:solidFill>
            <a:schemeClr val="accent1">
              <a:lumMod val="60000"/>
              <a:lumOff val="40000"/>
            </a:schemeClr>
          </a:solidFill>
          <a:ln>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Diagram 10">
            <a:extLst>
              <a:ext uri="{FF2B5EF4-FFF2-40B4-BE49-F238E27FC236}">
                <a16:creationId xmlns:a16="http://schemas.microsoft.com/office/drawing/2014/main" id="{2D244236-C59D-C777-DC1E-64E97552BEB0}"/>
              </a:ext>
            </a:extLst>
          </p:cNvPr>
          <p:cNvGraphicFramePr/>
          <p:nvPr>
            <p:extLst>
              <p:ext uri="{D42A27DB-BD31-4B8C-83A1-F6EECF244321}">
                <p14:modId xmlns:p14="http://schemas.microsoft.com/office/powerpoint/2010/main" val="2769146946"/>
              </p:ext>
            </p:extLst>
          </p:nvPr>
        </p:nvGraphicFramePr>
        <p:xfrm>
          <a:off x="78622" y="1686409"/>
          <a:ext cx="1277804" cy="131993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22" name="Diagram 121">
            <a:extLst>
              <a:ext uri="{FF2B5EF4-FFF2-40B4-BE49-F238E27FC236}">
                <a16:creationId xmlns:a16="http://schemas.microsoft.com/office/drawing/2014/main" id="{63BF9021-D67B-C077-4726-9227DB343D89}"/>
              </a:ext>
            </a:extLst>
          </p:cNvPr>
          <p:cNvGraphicFramePr/>
          <p:nvPr>
            <p:extLst>
              <p:ext uri="{D42A27DB-BD31-4B8C-83A1-F6EECF244321}">
                <p14:modId xmlns:p14="http://schemas.microsoft.com/office/powerpoint/2010/main" val="1551741677"/>
              </p:ext>
            </p:extLst>
          </p:nvPr>
        </p:nvGraphicFramePr>
        <p:xfrm>
          <a:off x="14045" y="4161627"/>
          <a:ext cx="1277804" cy="131993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5" name="Audio 14">
            <a:hlinkClick r:id="" action="ppaction://media"/>
            <a:extLst>
              <a:ext uri="{FF2B5EF4-FFF2-40B4-BE49-F238E27FC236}">
                <a16:creationId xmlns:a16="http://schemas.microsoft.com/office/drawing/2014/main" id="{429B0232-5B31-3049-B6AA-60CE4D24DEDB}"/>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36637755"/>
      </p:ext>
    </p:extLst>
  </p:cSld>
  <p:clrMapOvr>
    <a:masterClrMapping/>
  </p:clrMapOvr>
  <mc:AlternateContent xmlns:mc="http://schemas.openxmlformats.org/markup-compatibility/2006" xmlns:p14="http://schemas.microsoft.com/office/powerpoint/2010/main">
    <mc:Choice Requires="p14">
      <p:transition spd="slow" p14:dur="2000" advTm="67390"/>
    </mc:Choice>
    <mc:Fallback xmlns="">
      <p:transition spd="slow" advTm="67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1421D18D-F987-268B-EDB4-A28C0F8044B5}"/>
            </a:ext>
          </a:extLst>
        </p:cNvPr>
        <p:cNvGrpSpPr/>
        <p:nvPr/>
      </p:nvGrpSpPr>
      <p:grpSpPr>
        <a:xfrm>
          <a:off x="0" y="0"/>
          <a:ext cx="0" cy="0"/>
          <a:chOff x="0" y="0"/>
          <a:chExt cx="0" cy="0"/>
        </a:xfrm>
      </p:grpSpPr>
      <p:sp>
        <p:nvSpPr>
          <p:cNvPr id="127" name="Google Shape;127;g2b05b165930_0_159">
            <a:extLst>
              <a:ext uri="{FF2B5EF4-FFF2-40B4-BE49-F238E27FC236}">
                <a16:creationId xmlns:a16="http://schemas.microsoft.com/office/drawing/2014/main" id="{D5195907-F42A-E7F8-0161-E591D5F87B72}"/>
              </a:ext>
            </a:extLst>
          </p:cNvPr>
          <p:cNvSpPr txBox="1">
            <a:spLocks noGrp="1"/>
          </p:cNvSpPr>
          <p:nvPr>
            <p:ph type="title"/>
          </p:nvPr>
        </p:nvSpPr>
        <p:spPr>
          <a:xfrm>
            <a:off x="636535" y="127537"/>
            <a:ext cx="10918930" cy="1079057"/>
          </a:xfrm>
          <a:prstGeom prst="rect">
            <a:avLst/>
          </a:prstGeom>
          <a:noFill/>
          <a:ln>
            <a:noFill/>
          </a:ln>
        </p:spPr>
        <p:txBody>
          <a:bodyPr spcFirstLastPara="1" wrap="square" lIns="91425" tIns="45700" rIns="91425" bIns="45700" anchor="ctr" anchorCtr="0">
            <a:noAutofit/>
          </a:bodyPr>
          <a:lstStyle/>
          <a:p>
            <a:pPr>
              <a:buSzPts val="2800"/>
            </a:pPr>
            <a:r>
              <a:rPr lang="en-US" sz="2800" dirty="0">
                <a:latin typeface="Arial"/>
                <a:ea typeface="Arial"/>
                <a:cs typeface="Arial"/>
                <a:sym typeface="Arial"/>
              </a:rPr>
              <a:t>The crime categories across the 16 models with 8 types of crime increased accuracy from 79 to 81% under the Random Forest (RF) algorithm after tuning.</a:t>
            </a:r>
            <a:endParaRPr lang="en-US" sz="2800" dirty="0">
              <a:latin typeface="Arial"/>
              <a:ea typeface="Arial"/>
              <a:cs typeface="Arial"/>
            </a:endParaRPr>
          </a:p>
        </p:txBody>
      </p:sp>
      <p:sp>
        <p:nvSpPr>
          <p:cNvPr id="23" name="Google Shape;367;p17">
            <a:extLst>
              <a:ext uri="{FF2B5EF4-FFF2-40B4-BE49-F238E27FC236}">
                <a16:creationId xmlns:a16="http://schemas.microsoft.com/office/drawing/2014/main" id="{90D446AE-9CFF-D99F-6ED0-7A43D5E3F80E}"/>
              </a:ext>
            </a:extLst>
          </p:cNvPr>
          <p:cNvSpPr/>
          <p:nvPr/>
        </p:nvSpPr>
        <p:spPr>
          <a:xfrm>
            <a:off x="753289" y="1407744"/>
            <a:ext cx="4480560" cy="18288"/>
          </a:xfrm>
          <a:custGeom>
            <a:avLst/>
            <a:gdLst/>
            <a:ahLst/>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369;p17">
            <a:extLst>
              <a:ext uri="{FF2B5EF4-FFF2-40B4-BE49-F238E27FC236}">
                <a16:creationId xmlns:a16="http://schemas.microsoft.com/office/drawing/2014/main" id="{00E201CA-97E9-9E46-B705-88DACBD9560E}"/>
              </a:ext>
            </a:extLst>
          </p:cNvPr>
          <p:cNvSpPr txBox="1">
            <a:spLocks noGrp="1"/>
          </p:cNvSpPr>
          <p:nvPr>
            <p:ph type="sldNum" idx="12"/>
          </p:nvPr>
        </p:nvSpPr>
        <p:spPr>
          <a:xfrm>
            <a:off x="11567757" y="3496"/>
            <a:ext cx="625099" cy="27469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dirty="0"/>
          </a:p>
        </p:txBody>
      </p:sp>
      <p:pic>
        <p:nvPicPr>
          <p:cNvPr id="3" name="Picture 2" descr="A bar graph with different colored bars&#10;&#10;Description automatically generated">
            <a:extLst>
              <a:ext uri="{FF2B5EF4-FFF2-40B4-BE49-F238E27FC236}">
                <a16:creationId xmlns:a16="http://schemas.microsoft.com/office/drawing/2014/main" id="{D27721EE-5EDB-498C-89B8-47F93B2DD77F}"/>
              </a:ext>
            </a:extLst>
          </p:cNvPr>
          <p:cNvPicPr>
            <a:picLocks noChangeAspect="1"/>
          </p:cNvPicPr>
          <p:nvPr/>
        </p:nvPicPr>
        <p:blipFill>
          <a:blip r:embed="rId5"/>
          <a:stretch>
            <a:fillRect/>
          </a:stretch>
        </p:blipFill>
        <p:spPr>
          <a:xfrm>
            <a:off x="172981" y="1569542"/>
            <a:ext cx="6426933" cy="3921037"/>
          </a:xfrm>
          <a:prstGeom prst="rect">
            <a:avLst/>
          </a:prstGeom>
        </p:spPr>
      </p:pic>
      <p:graphicFrame>
        <p:nvGraphicFramePr>
          <p:cNvPr id="2" name="Diagram 1">
            <a:extLst>
              <a:ext uri="{FF2B5EF4-FFF2-40B4-BE49-F238E27FC236}">
                <a16:creationId xmlns:a16="http://schemas.microsoft.com/office/drawing/2014/main" id="{C09EFA8B-7A3E-FBBB-6864-C2E245F92E17}"/>
              </a:ext>
            </a:extLst>
          </p:cNvPr>
          <p:cNvGraphicFramePr/>
          <p:nvPr>
            <p:extLst>
              <p:ext uri="{D42A27DB-BD31-4B8C-83A1-F6EECF244321}">
                <p14:modId xmlns:p14="http://schemas.microsoft.com/office/powerpoint/2010/main" val="3233183517"/>
              </p:ext>
            </p:extLst>
          </p:nvPr>
        </p:nvGraphicFramePr>
        <p:xfrm>
          <a:off x="54988" y="5500876"/>
          <a:ext cx="6550240" cy="149248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473" name="Diagram 472">
            <a:extLst>
              <a:ext uri="{FF2B5EF4-FFF2-40B4-BE49-F238E27FC236}">
                <a16:creationId xmlns:a16="http://schemas.microsoft.com/office/drawing/2014/main" id="{CEC45DB4-9325-353A-F0C1-DDC3B4D5E75F}"/>
              </a:ext>
            </a:extLst>
          </p:cNvPr>
          <p:cNvGraphicFramePr/>
          <p:nvPr>
            <p:extLst>
              <p:ext uri="{D42A27DB-BD31-4B8C-83A1-F6EECF244321}">
                <p14:modId xmlns:p14="http://schemas.microsoft.com/office/powerpoint/2010/main" val="4193763434"/>
              </p:ext>
            </p:extLst>
          </p:nvPr>
        </p:nvGraphicFramePr>
        <p:xfrm>
          <a:off x="5360961" y="2616307"/>
          <a:ext cx="5191125" cy="365760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1009" name="Right Brace 1008">
            <a:extLst>
              <a:ext uri="{FF2B5EF4-FFF2-40B4-BE49-F238E27FC236}">
                <a16:creationId xmlns:a16="http://schemas.microsoft.com/office/drawing/2014/main" id="{C59A1234-6F30-B7FE-0E42-95683BF8A6DB}"/>
              </a:ext>
            </a:extLst>
          </p:cNvPr>
          <p:cNvSpPr/>
          <p:nvPr/>
        </p:nvSpPr>
        <p:spPr>
          <a:xfrm>
            <a:off x="6787127" y="2616307"/>
            <a:ext cx="466725" cy="36576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23" name="Straight Arrow Connector 1022">
            <a:extLst>
              <a:ext uri="{FF2B5EF4-FFF2-40B4-BE49-F238E27FC236}">
                <a16:creationId xmlns:a16="http://schemas.microsoft.com/office/drawing/2014/main" id="{9E46DBFF-8383-BD89-9F19-31A38FC50F4D}"/>
              </a:ext>
            </a:extLst>
          </p:cNvPr>
          <p:cNvCxnSpPr/>
          <p:nvPr/>
        </p:nvCxnSpPr>
        <p:spPr>
          <a:xfrm flipV="1">
            <a:off x="8583478" y="4441553"/>
            <a:ext cx="1685698" cy="258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169" name="TextBox 1168">
            <a:extLst>
              <a:ext uri="{FF2B5EF4-FFF2-40B4-BE49-F238E27FC236}">
                <a16:creationId xmlns:a16="http://schemas.microsoft.com/office/drawing/2014/main" id="{2C1C6BD6-18E7-BADC-020E-29F4D8F2DCE2}"/>
              </a:ext>
            </a:extLst>
          </p:cNvPr>
          <p:cNvSpPr txBox="1"/>
          <p:nvPr/>
        </p:nvSpPr>
        <p:spPr>
          <a:xfrm>
            <a:off x="8728834" y="3988230"/>
            <a:ext cx="149816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Add TIME_OCC to predictor feature</a:t>
            </a:r>
          </a:p>
        </p:txBody>
      </p:sp>
      <p:sp>
        <p:nvSpPr>
          <p:cNvPr id="1185" name="Rectangle: Rounded Corners 1184">
            <a:extLst>
              <a:ext uri="{FF2B5EF4-FFF2-40B4-BE49-F238E27FC236}">
                <a16:creationId xmlns:a16="http://schemas.microsoft.com/office/drawing/2014/main" id="{A59E8E9A-934E-4C83-F06E-9308CE5C0F94}"/>
              </a:ext>
            </a:extLst>
          </p:cNvPr>
          <p:cNvSpPr/>
          <p:nvPr/>
        </p:nvSpPr>
        <p:spPr>
          <a:xfrm>
            <a:off x="10370949" y="3784169"/>
            <a:ext cx="1562745" cy="130444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b="1">
                <a:cs typeface="Arial"/>
              </a:rPr>
              <a:t>81%</a:t>
            </a:r>
          </a:p>
          <a:p>
            <a:pPr algn="ctr"/>
            <a:r>
              <a:rPr lang="en-US" sz="2400">
                <a:cs typeface="Arial"/>
              </a:rPr>
              <a:t>Model 1</a:t>
            </a:r>
          </a:p>
          <a:p>
            <a:pPr algn="ctr"/>
            <a:r>
              <a:rPr lang="en-US" sz="2400">
                <a:cs typeface="Arial"/>
              </a:rPr>
              <a:t>Model 2</a:t>
            </a:r>
          </a:p>
        </p:txBody>
      </p:sp>
      <p:sp>
        <p:nvSpPr>
          <p:cNvPr id="1186" name="TextBox 1185">
            <a:extLst>
              <a:ext uri="{FF2B5EF4-FFF2-40B4-BE49-F238E27FC236}">
                <a16:creationId xmlns:a16="http://schemas.microsoft.com/office/drawing/2014/main" id="{3DD64850-EC72-7CDA-127C-FB8D3B165B0B}"/>
              </a:ext>
            </a:extLst>
          </p:cNvPr>
          <p:cNvSpPr txBox="1"/>
          <p:nvPr/>
        </p:nvSpPr>
        <p:spPr>
          <a:xfrm>
            <a:off x="10397953" y="3290807"/>
            <a:ext cx="1516251"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Accuracy</a:t>
            </a:r>
            <a:endParaRPr lang="en-US"/>
          </a:p>
        </p:txBody>
      </p:sp>
      <p:pic>
        <p:nvPicPr>
          <p:cNvPr id="7" name="Audio 6">
            <a:hlinkClick r:id="" action="ppaction://media"/>
            <a:extLst>
              <a:ext uri="{FF2B5EF4-FFF2-40B4-BE49-F238E27FC236}">
                <a16:creationId xmlns:a16="http://schemas.microsoft.com/office/drawing/2014/main" id="{53FFBCDC-0926-0B4D-905B-9839F41B4A4C}"/>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32187751"/>
      </p:ext>
    </p:extLst>
  </p:cSld>
  <p:clrMapOvr>
    <a:masterClrMapping/>
  </p:clrMapOvr>
  <mc:AlternateContent xmlns:mc="http://schemas.openxmlformats.org/markup-compatibility/2006" xmlns:p14="http://schemas.microsoft.com/office/powerpoint/2010/main">
    <mc:Choice Requires="p14">
      <p:transition spd="slow" p14:dur="2000" advTm="60971"/>
    </mc:Choice>
    <mc:Fallback xmlns="">
      <p:transition spd="slow" advTm="609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9" name="Slide Number Placeholder 2">
            <a:extLst>
              <a:ext uri="{FF2B5EF4-FFF2-40B4-BE49-F238E27FC236}">
                <a16:creationId xmlns:a16="http://schemas.microsoft.com/office/drawing/2014/main" id="{F80F894D-F479-734F-A7A3-878B050A7982}"/>
              </a:ext>
            </a:extLst>
          </p:cNvPr>
          <p:cNvSpPr>
            <a:spLocks noGrp="1"/>
          </p:cNvSpPr>
          <p:nvPr>
            <p:ph type="sldNum" idx="12"/>
          </p:nvPr>
        </p:nvSpPr>
        <p:spPr>
          <a:xfrm>
            <a:off x="11373418" y="-3057"/>
            <a:ext cx="808234" cy="365125"/>
          </a:xfrm>
        </p:spPr>
        <p:txBody>
          <a:bodyPr/>
          <a:lstStyle/>
          <a:p>
            <a:fld id="{00000000-1234-1234-1234-123412341234}" type="slidenum">
              <a:rPr lang="en-US"/>
              <a:t>5</a:t>
            </a:fld>
            <a:endParaRPr lang="en-US"/>
          </a:p>
        </p:txBody>
      </p:sp>
      <p:sp>
        <p:nvSpPr>
          <p:cNvPr id="3" name="TextBox 2">
            <a:extLst>
              <a:ext uri="{FF2B5EF4-FFF2-40B4-BE49-F238E27FC236}">
                <a16:creationId xmlns:a16="http://schemas.microsoft.com/office/drawing/2014/main" id="{A476FBE2-A370-194D-AF25-336657A6095C}"/>
              </a:ext>
            </a:extLst>
          </p:cNvPr>
          <p:cNvSpPr txBox="1"/>
          <p:nvPr/>
        </p:nvSpPr>
        <p:spPr>
          <a:xfrm>
            <a:off x="1944710" y="515155"/>
            <a:ext cx="184731" cy="307777"/>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62F8A41E-4459-BC45-A955-0CA64910BC70}"/>
              </a:ext>
            </a:extLst>
          </p:cNvPr>
          <p:cNvSpPr txBox="1"/>
          <p:nvPr/>
        </p:nvSpPr>
        <p:spPr>
          <a:xfrm>
            <a:off x="5090235" y="5498"/>
            <a:ext cx="6916859" cy="2308324"/>
          </a:xfrm>
          <a:prstGeom prst="rect">
            <a:avLst/>
          </a:prstGeom>
          <a:noFill/>
        </p:spPr>
        <p:txBody>
          <a:bodyPr wrap="square" lIns="91440" tIns="45720" rIns="91440" bIns="45720" rtlCol="0" anchor="t">
            <a:spAutoFit/>
          </a:bodyPr>
          <a:lstStyle/>
          <a:p>
            <a:r>
              <a:rPr lang="en-US" sz="3600" dirty="0">
                <a:solidFill>
                  <a:schemeClr val="dk1"/>
                </a:solidFill>
                <a:latin typeface="Calibri"/>
                <a:cs typeface="Calibri"/>
              </a:rPr>
              <a:t>Predicting crime hotspots according to the 21 areas in L.A. provides a more granular insight into crime occurrences in the city.</a:t>
            </a:r>
          </a:p>
        </p:txBody>
      </p:sp>
      <p:sp>
        <p:nvSpPr>
          <p:cNvPr id="13" name="Google Shape;102;p3">
            <a:extLst>
              <a:ext uri="{FF2B5EF4-FFF2-40B4-BE49-F238E27FC236}">
                <a16:creationId xmlns:a16="http://schemas.microsoft.com/office/drawing/2014/main" id="{1E394A3C-DC99-FE45-94A4-5DEF9D2D54C5}"/>
              </a:ext>
            </a:extLst>
          </p:cNvPr>
          <p:cNvSpPr/>
          <p:nvPr/>
        </p:nvSpPr>
        <p:spPr>
          <a:xfrm>
            <a:off x="5286115" y="2343246"/>
            <a:ext cx="2732185" cy="15179"/>
          </a:xfrm>
          <a:custGeom>
            <a:avLst/>
            <a:gdLst/>
            <a:ahLst/>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 name="Picture 1">
            <a:extLst>
              <a:ext uri="{FF2B5EF4-FFF2-40B4-BE49-F238E27FC236}">
                <a16:creationId xmlns:a16="http://schemas.microsoft.com/office/drawing/2014/main" id="{753BF3F5-F4FA-E83F-C335-C07A4A1FB9C7}"/>
              </a:ext>
            </a:extLst>
          </p:cNvPr>
          <p:cNvPicPr>
            <a:picLocks noChangeAspect="1"/>
          </p:cNvPicPr>
          <p:nvPr/>
        </p:nvPicPr>
        <p:blipFill>
          <a:blip r:embed="rId5"/>
          <a:stretch>
            <a:fillRect/>
          </a:stretch>
        </p:blipFill>
        <p:spPr>
          <a:xfrm>
            <a:off x="5286115" y="2749676"/>
            <a:ext cx="6525097" cy="3848831"/>
          </a:xfrm>
          <a:prstGeom prst="rect">
            <a:avLst/>
          </a:prstGeom>
        </p:spPr>
      </p:pic>
      <p:pic>
        <p:nvPicPr>
          <p:cNvPr id="10" name="Picture 9">
            <a:extLst>
              <a:ext uri="{FF2B5EF4-FFF2-40B4-BE49-F238E27FC236}">
                <a16:creationId xmlns:a16="http://schemas.microsoft.com/office/drawing/2014/main" id="{D2D29260-5B21-40F2-8CE5-B04FB4C082F2}"/>
              </a:ext>
            </a:extLst>
          </p:cNvPr>
          <p:cNvPicPr>
            <a:picLocks noChangeAspect="1"/>
          </p:cNvPicPr>
          <p:nvPr/>
        </p:nvPicPr>
        <p:blipFill>
          <a:blip r:embed="rId6"/>
          <a:stretch>
            <a:fillRect/>
          </a:stretch>
        </p:blipFill>
        <p:spPr>
          <a:xfrm>
            <a:off x="10348" y="-3057"/>
            <a:ext cx="4764148" cy="6858000"/>
          </a:xfrm>
          <a:prstGeom prst="rect">
            <a:avLst/>
          </a:prstGeom>
        </p:spPr>
      </p:pic>
      <p:sp>
        <p:nvSpPr>
          <p:cNvPr id="14" name="Google Shape;106;g2b05b165930_0_15">
            <a:extLst>
              <a:ext uri="{FF2B5EF4-FFF2-40B4-BE49-F238E27FC236}">
                <a16:creationId xmlns:a16="http://schemas.microsoft.com/office/drawing/2014/main" id="{A266C8F5-94E4-3A18-4A3A-B7EE24E616F3}"/>
              </a:ext>
            </a:extLst>
          </p:cNvPr>
          <p:cNvSpPr txBox="1"/>
          <p:nvPr/>
        </p:nvSpPr>
        <p:spPr>
          <a:xfrm>
            <a:off x="698325" y="6593343"/>
            <a:ext cx="2677500" cy="261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a:t>(Navigate LA, </a:t>
            </a:r>
            <a:r>
              <a:rPr lang="en-US" sz="1100" dirty="0"/>
              <a:t>2024)</a:t>
            </a:r>
            <a:endParaRPr sz="1100" dirty="0"/>
          </a:p>
        </p:txBody>
      </p:sp>
      <p:pic>
        <p:nvPicPr>
          <p:cNvPr id="39" name="Audio 38">
            <a:hlinkClick r:id="" action="ppaction://media"/>
            <a:extLst>
              <a:ext uri="{FF2B5EF4-FFF2-40B4-BE49-F238E27FC236}">
                <a16:creationId xmlns:a16="http://schemas.microsoft.com/office/drawing/2014/main" id="{A265C870-9A27-801E-184F-6F8E0D2110E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13627081"/>
      </p:ext>
    </p:extLst>
  </p:cSld>
  <p:clrMapOvr>
    <a:masterClrMapping/>
  </p:clrMapOvr>
  <mc:AlternateContent xmlns:mc="http://schemas.openxmlformats.org/markup-compatibility/2006" xmlns:p14="http://schemas.microsoft.com/office/powerpoint/2010/main">
    <mc:Choice Requires="p14">
      <p:transition spd="slow" p14:dur="2000" advTm="66198"/>
    </mc:Choice>
    <mc:Fallback xmlns="">
      <p:transition spd="slow" advTm="66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9" name="Slide Number Placeholder 2">
            <a:extLst>
              <a:ext uri="{FF2B5EF4-FFF2-40B4-BE49-F238E27FC236}">
                <a16:creationId xmlns:a16="http://schemas.microsoft.com/office/drawing/2014/main" id="{F80F894D-F479-734F-A7A3-878B050A7982}"/>
              </a:ext>
            </a:extLst>
          </p:cNvPr>
          <p:cNvSpPr>
            <a:spLocks noGrp="1"/>
          </p:cNvSpPr>
          <p:nvPr>
            <p:ph type="sldNum" idx="12"/>
          </p:nvPr>
        </p:nvSpPr>
        <p:spPr>
          <a:xfrm>
            <a:off x="11373418" y="-3057"/>
            <a:ext cx="808234" cy="365125"/>
          </a:xfrm>
        </p:spPr>
        <p:txBody>
          <a:bodyPr/>
          <a:lstStyle/>
          <a:p>
            <a:fld id="{00000000-1234-1234-1234-123412341234}" type="slidenum">
              <a:rPr lang="en-US"/>
              <a:t>6</a:t>
            </a:fld>
            <a:endParaRPr lang="en-US"/>
          </a:p>
        </p:txBody>
      </p:sp>
      <p:sp>
        <p:nvSpPr>
          <p:cNvPr id="3" name="TextBox 2">
            <a:extLst>
              <a:ext uri="{FF2B5EF4-FFF2-40B4-BE49-F238E27FC236}">
                <a16:creationId xmlns:a16="http://schemas.microsoft.com/office/drawing/2014/main" id="{A476FBE2-A370-194D-AF25-336657A6095C}"/>
              </a:ext>
            </a:extLst>
          </p:cNvPr>
          <p:cNvSpPr txBox="1"/>
          <p:nvPr/>
        </p:nvSpPr>
        <p:spPr>
          <a:xfrm>
            <a:off x="1944710" y="515155"/>
            <a:ext cx="184731" cy="307777"/>
          </a:xfrm>
          <a:prstGeom prst="rect">
            <a:avLst/>
          </a:prstGeom>
          <a:noFill/>
        </p:spPr>
        <p:txBody>
          <a:bodyPr wrap="none" rtlCol="0">
            <a:spAutoFit/>
          </a:bodyPr>
          <a:lstStyle/>
          <a:p>
            <a:endParaRPr lang="en-US"/>
          </a:p>
        </p:txBody>
      </p:sp>
      <p:sp>
        <p:nvSpPr>
          <p:cNvPr id="5" name="TextBox 4">
            <a:extLst>
              <a:ext uri="{FF2B5EF4-FFF2-40B4-BE49-F238E27FC236}">
                <a16:creationId xmlns:a16="http://schemas.microsoft.com/office/drawing/2014/main" id="{62F8A41E-4459-BC45-A955-0CA64910BC70}"/>
              </a:ext>
            </a:extLst>
          </p:cNvPr>
          <p:cNvSpPr txBox="1"/>
          <p:nvPr/>
        </p:nvSpPr>
        <p:spPr>
          <a:xfrm>
            <a:off x="1021742" y="110202"/>
            <a:ext cx="10113675" cy="523220"/>
          </a:xfrm>
          <a:prstGeom prst="rect">
            <a:avLst/>
          </a:prstGeom>
          <a:noFill/>
        </p:spPr>
        <p:txBody>
          <a:bodyPr wrap="square" lIns="91440" tIns="45720" rIns="91440" bIns="45720" rtlCol="0" anchor="t">
            <a:spAutoFit/>
          </a:bodyPr>
          <a:lstStyle/>
          <a:p>
            <a:r>
              <a:rPr lang="en-US" sz="2800" dirty="0">
                <a:solidFill>
                  <a:schemeClr val="dk1"/>
                </a:solidFill>
                <a:latin typeface="Calibri"/>
                <a:cs typeface="Calibri"/>
              </a:rPr>
              <a:t>LSTM outperforms ARIMA across every geographical area by RMSE.</a:t>
            </a:r>
          </a:p>
        </p:txBody>
      </p:sp>
      <p:sp>
        <p:nvSpPr>
          <p:cNvPr id="13" name="Google Shape;102;p3">
            <a:extLst>
              <a:ext uri="{FF2B5EF4-FFF2-40B4-BE49-F238E27FC236}">
                <a16:creationId xmlns:a16="http://schemas.microsoft.com/office/drawing/2014/main" id="{1E394A3C-DC99-FE45-94A4-5DEF9D2D54C5}"/>
              </a:ext>
            </a:extLst>
          </p:cNvPr>
          <p:cNvSpPr/>
          <p:nvPr/>
        </p:nvSpPr>
        <p:spPr>
          <a:xfrm>
            <a:off x="1108824" y="747273"/>
            <a:ext cx="2732185" cy="15179"/>
          </a:xfrm>
          <a:custGeom>
            <a:avLst/>
            <a:gdLst/>
            <a:ahLst/>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aphicFrame>
        <p:nvGraphicFramePr>
          <p:cNvPr id="4" name="Table 6">
            <a:extLst>
              <a:ext uri="{FF2B5EF4-FFF2-40B4-BE49-F238E27FC236}">
                <a16:creationId xmlns:a16="http://schemas.microsoft.com/office/drawing/2014/main" id="{9A7AB415-D887-6771-6A3C-5BB64FDF1570}"/>
              </a:ext>
            </a:extLst>
          </p:cNvPr>
          <p:cNvGraphicFramePr>
            <a:graphicFrameLocks noGrp="1"/>
          </p:cNvGraphicFramePr>
          <p:nvPr/>
        </p:nvGraphicFramePr>
        <p:xfrm>
          <a:off x="1021742" y="1060269"/>
          <a:ext cx="2974256" cy="5623560"/>
        </p:xfrm>
        <a:graphic>
          <a:graphicData uri="http://schemas.openxmlformats.org/drawingml/2006/table">
            <a:tbl>
              <a:tblPr firstRow="1" bandRow="1">
                <a:tableStyleId>{21E4AEA4-8DFA-4A89-87EB-49C32662AFE0}</a:tableStyleId>
              </a:tblPr>
              <a:tblGrid>
                <a:gridCol w="1032386">
                  <a:extLst>
                    <a:ext uri="{9D8B030D-6E8A-4147-A177-3AD203B41FA5}">
                      <a16:colId xmlns:a16="http://schemas.microsoft.com/office/drawing/2014/main" val="2665420624"/>
                    </a:ext>
                  </a:extLst>
                </a:gridCol>
                <a:gridCol w="565354">
                  <a:extLst>
                    <a:ext uri="{9D8B030D-6E8A-4147-A177-3AD203B41FA5}">
                      <a16:colId xmlns:a16="http://schemas.microsoft.com/office/drawing/2014/main" val="899919468"/>
                    </a:ext>
                  </a:extLst>
                </a:gridCol>
                <a:gridCol w="688258">
                  <a:extLst>
                    <a:ext uri="{9D8B030D-6E8A-4147-A177-3AD203B41FA5}">
                      <a16:colId xmlns:a16="http://schemas.microsoft.com/office/drawing/2014/main" val="3746853258"/>
                    </a:ext>
                  </a:extLst>
                </a:gridCol>
                <a:gridCol w="688258">
                  <a:extLst>
                    <a:ext uri="{9D8B030D-6E8A-4147-A177-3AD203B41FA5}">
                      <a16:colId xmlns:a16="http://schemas.microsoft.com/office/drawing/2014/main" val="1361849819"/>
                    </a:ext>
                  </a:extLst>
                </a:gridCol>
              </a:tblGrid>
              <a:tr h="328882">
                <a:tc>
                  <a:txBody>
                    <a:bodyPr/>
                    <a:lstStyle/>
                    <a:p>
                      <a:pPr lvl="0" algn="ctr">
                        <a:buNone/>
                      </a:pPr>
                      <a:r>
                        <a:rPr lang="en-US" sz="900" u="none" strike="noStrike" noProof="0" dirty="0">
                          <a:solidFill>
                            <a:srgbClr val="FFFFFF"/>
                          </a:solidFill>
                        </a:rPr>
                        <a:t>AREA NAME</a:t>
                      </a:r>
                      <a:endParaRPr lang="en-US" sz="900" dirty="0"/>
                    </a:p>
                  </a:txBody>
                  <a:tcPr/>
                </a:tc>
                <a:tc>
                  <a:txBody>
                    <a:bodyPr/>
                    <a:lstStyle/>
                    <a:p>
                      <a:pPr lvl="0" algn="ctr">
                        <a:buNone/>
                      </a:pPr>
                      <a:r>
                        <a:rPr lang="en-US" sz="900" u="none" strike="noStrike" noProof="0">
                          <a:solidFill>
                            <a:srgbClr val="FFFFFF"/>
                          </a:solidFill>
                        </a:rPr>
                        <a:t># of Areas</a:t>
                      </a:r>
                    </a:p>
                  </a:txBody>
                  <a:tcPr/>
                </a:tc>
                <a:tc>
                  <a:txBody>
                    <a:bodyPr/>
                    <a:lstStyle/>
                    <a:p>
                      <a:pPr lvl="0" algn="ctr">
                        <a:buNone/>
                      </a:pPr>
                      <a:r>
                        <a:rPr lang="en-US" sz="900" u="none" strike="noStrike" noProof="0">
                          <a:solidFill>
                            <a:srgbClr val="FFFFFF"/>
                          </a:solidFill>
                        </a:rPr>
                        <a:t>ARIMA</a:t>
                      </a:r>
                    </a:p>
                    <a:p>
                      <a:pPr lvl="0" algn="ctr">
                        <a:buNone/>
                      </a:pPr>
                      <a:r>
                        <a:rPr lang="en-US" sz="900" u="none" strike="noStrike" noProof="0">
                          <a:solidFill>
                            <a:srgbClr val="FFFFFF"/>
                          </a:solidFill>
                        </a:rPr>
                        <a:t>(RMSE)</a:t>
                      </a:r>
                    </a:p>
                  </a:txBody>
                  <a:tcPr/>
                </a:tc>
                <a:tc>
                  <a:txBody>
                    <a:bodyPr/>
                    <a:lstStyle/>
                    <a:p>
                      <a:pPr lvl="0" algn="ctr">
                        <a:buNone/>
                      </a:pPr>
                      <a:r>
                        <a:rPr lang="en-US" sz="900" u="none" strike="noStrike" noProof="0">
                          <a:solidFill>
                            <a:srgbClr val="FFFFFF"/>
                          </a:solidFill>
                        </a:rPr>
                        <a:t>LSTM</a:t>
                      </a:r>
                    </a:p>
                    <a:p>
                      <a:pPr lvl="0" algn="ctr">
                        <a:buNone/>
                      </a:pPr>
                      <a:r>
                        <a:rPr lang="en-US" sz="900" u="none" strike="noStrike" noProof="0">
                          <a:solidFill>
                            <a:srgbClr val="FFFFFF"/>
                          </a:solidFill>
                        </a:rPr>
                        <a:t>(RMSE)</a:t>
                      </a:r>
                    </a:p>
                  </a:txBody>
                  <a:tcPr/>
                </a:tc>
                <a:extLst>
                  <a:ext uri="{0D108BD9-81ED-4DB2-BD59-A6C34878D82A}">
                    <a16:rowId xmlns:a16="http://schemas.microsoft.com/office/drawing/2014/main" val="3163082662"/>
                  </a:ext>
                </a:extLst>
              </a:tr>
              <a:tr h="202389">
                <a:tc>
                  <a:txBody>
                    <a:bodyPr/>
                    <a:lstStyle/>
                    <a:p>
                      <a:pPr lvl="0">
                        <a:buNone/>
                      </a:pPr>
                      <a:r>
                        <a:rPr lang="en-US" sz="900"/>
                        <a:t>The whole LA</a:t>
                      </a:r>
                    </a:p>
                  </a:txBody>
                  <a:tcPr/>
                </a:tc>
                <a:tc>
                  <a:txBody>
                    <a:bodyPr/>
                    <a:lstStyle/>
                    <a:p>
                      <a:pPr lvl="0">
                        <a:buNone/>
                      </a:pPr>
                      <a:r>
                        <a:rPr lang="en-US" sz="900"/>
                        <a:t>21</a:t>
                      </a:r>
                    </a:p>
                  </a:txBody>
                  <a:tcPr/>
                </a:tc>
                <a:tc>
                  <a:txBody>
                    <a:bodyPr/>
                    <a:lstStyle/>
                    <a:p>
                      <a:pPr lvl="0" algn="l">
                        <a:lnSpc>
                          <a:spcPct val="100000"/>
                        </a:lnSpc>
                        <a:spcBef>
                          <a:spcPts val="0"/>
                        </a:spcBef>
                        <a:spcAft>
                          <a:spcPts val="0"/>
                        </a:spcAft>
                        <a:buNone/>
                      </a:pPr>
                      <a:r>
                        <a:rPr lang="en-US" sz="900" u="none" strike="noStrike" noProof="0">
                          <a:solidFill>
                            <a:srgbClr val="000000"/>
                          </a:solidFill>
                        </a:rPr>
                        <a:t>27.57</a:t>
                      </a:r>
                    </a:p>
                  </a:txBody>
                  <a:tcPr/>
                </a:tc>
                <a:tc>
                  <a:txBody>
                    <a:bodyPr/>
                    <a:lstStyle/>
                    <a:p>
                      <a:pPr lvl="0" algn="l">
                        <a:lnSpc>
                          <a:spcPct val="100000"/>
                        </a:lnSpc>
                        <a:spcBef>
                          <a:spcPts val="0"/>
                        </a:spcBef>
                        <a:spcAft>
                          <a:spcPts val="0"/>
                        </a:spcAft>
                        <a:buNone/>
                      </a:pPr>
                      <a:r>
                        <a:rPr lang="en-US" sz="900" b="0" u="none" strike="noStrike" noProof="0">
                          <a:solidFill>
                            <a:srgbClr val="000000"/>
                          </a:solidFill>
                        </a:rPr>
                        <a:t>16.55</a:t>
                      </a:r>
                    </a:p>
                  </a:txBody>
                  <a:tcPr/>
                </a:tc>
                <a:extLst>
                  <a:ext uri="{0D108BD9-81ED-4DB2-BD59-A6C34878D82A}">
                    <a16:rowId xmlns:a16="http://schemas.microsoft.com/office/drawing/2014/main" val="3411445714"/>
                  </a:ext>
                </a:extLst>
              </a:tr>
              <a:tr h="202389">
                <a:tc>
                  <a:txBody>
                    <a:bodyPr/>
                    <a:lstStyle/>
                    <a:p>
                      <a:pPr lvl="0" algn="l">
                        <a:lnSpc>
                          <a:spcPct val="100000"/>
                        </a:lnSpc>
                        <a:spcBef>
                          <a:spcPts val="0"/>
                        </a:spcBef>
                        <a:spcAft>
                          <a:spcPts val="0"/>
                        </a:spcAft>
                        <a:buNone/>
                      </a:pPr>
                      <a:r>
                        <a:rPr lang="en-US" sz="900" u="none" strike="noStrike" noProof="0">
                          <a:solidFill>
                            <a:srgbClr val="000000"/>
                          </a:solidFill>
                        </a:rPr>
                        <a:t>77th Street</a:t>
                      </a:r>
                      <a:endParaRPr lang="en-US" sz="900"/>
                    </a:p>
                  </a:txBody>
                  <a:tcPr/>
                </a:tc>
                <a:tc>
                  <a:txBody>
                    <a:bodyPr/>
                    <a:lstStyle/>
                    <a:p>
                      <a:pPr lvl="0" algn="l">
                        <a:lnSpc>
                          <a:spcPct val="100000"/>
                        </a:lnSpc>
                        <a:spcBef>
                          <a:spcPts val="0"/>
                        </a:spcBef>
                        <a:spcAft>
                          <a:spcPts val="0"/>
                        </a:spcAft>
                        <a:buNone/>
                      </a:pPr>
                      <a:r>
                        <a:rPr lang="en-US" sz="900" u="none" strike="noStrike" noProof="0">
                          <a:solidFill>
                            <a:srgbClr val="000000"/>
                          </a:solidFill>
                        </a:rPr>
                        <a:t>1</a:t>
                      </a:r>
                    </a:p>
                  </a:txBody>
                  <a:tcPr/>
                </a:tc>
                <a:tc>
                  <a:txBody>
                    <a:bodyPr/>
                    <a:lstStyle/>
                    <a:p>
                      <a:pPr lvl="0" algn="l">
                        <a:lnSpc>
                          <a:spcPct val="100000"/>
                        </a:lnSpc>
                        <a:spcBef>
                          <a:spcPts val="0"/>
                        </a:spcBef>
                        <a:spcAft>
                          <a:spcPts val="0"/>
                        </a:spcAft>
                        <a:buNone/>
                      </a:pPr>
                      <a:r>
                        <a:rPr lang="en-US" sz="900" u="none" strike="noStrike" noProof="0">
                          <a:solidFill>
                            <a:srgbClr val="000000"/>
                          </a:solidFill>
                        </a:rPr>
                        <a:t>34.64</a:t>
                      </a:r>
                    </a:p>
                  </a:txBody>
                  <a:tcPr/>
                </a:tc>
                <a:tc>
                  <a:txBody>
                    <a:bodyPr/>
                    <a:lstStyle/>
                    <a:p>
                      <a:pPr lvl="0" algn="l">
                        <a:lnSpc>
                          <a:spcPct val="100000"/>
                        </a:lnSpc>
                        <a:spcBef>
                          <a:spcPts val="0"/>
                        </a:spcBef>
                        <a:spcAft>
                          <a:spcPts val="0"/>
                        </a:spcAft>
                        <a:buNone/>
                      </a:pPr>
                      <a:r>
                        <a:rPr lang="en-US" sz="900" u="none" strike="noStrike" noProof="0">
                          <a:solidFill>
                            <a:srgbClr val="000000"/>
                          </a:solidFill>
                        </a:rPr>
                        <a:t>2.46</a:t>
                      </a:r>
                    </a:p>
                  </a:txBody>
                  <a:tcPr/>
                </a:tc>
                <a:extLst>
                  <a:ext uri="{0D108BD9-81ED-4DB2-BD59-A6C34878D82A}">
                    <a16:rowId xmlns:a16="http://schemas.microsoft.com/office/drawing/2014/main" val="3240786179"/>
                  </a:ext>
                </a:extLst>
              </a:tr>
              <a:tr h="189740">
                <a:tc>
                  <a:txBody>
                    <a:bodyPr/>
                    <a:lstStyle/>
                    <a:p>
                      <a:pPr lvl="0">
                        <a:buNone/>
                      </a:pPr>
                      <a:r>
                        <a:rPr lang="en-US" sz="900" u="none" strike="noStrike" noProof="0"/>
                        <a:t>Southwest </a:t>
                      </a:r>
                      <a:endParaRPr lang="en-US" sz="900"/>
                    </a:p>
                  </a:txBody>
                  <a:tcPr/>
                </a:tc>
                <a:tc>
                  <a:txBody>
                    <a:bodyPr/>
                    <a:lstStyle/>
                    <a:p>
                      <a:pPr lvl="0">
                        <a:buNone/>
                      </a:pPr>
                      <a:r>
                        <a:rPr lang="en-US" sz="900" u="none" strike="noStrike" noProof="0"/>
                        <a:t>1</a:t>
                      </a:r>
                    </a:p>
                  </a:txBody>
                  <a:tcPr/>
                </a:tc>
                <a:tc>
                  <a:txBody>
                    <a:bodyPr/>
                    <a:lstStyle/>
                    <a:p>
                      <a:pPr lvl="0">
                        <a:buNone/>
                      </a:pPr>
                      <a:r>
                        <a:rPr lang="en-US" sz="900" u="none" strike="noStrike" noProof="0"/>
                        <a:t>12.20</a:t>
                      </a:r>
                    </a:p>
                  </a:txBody>
                  <a:tcPr/>
                </a:tc>
                <a:tc>
                  <a:txBody>
                    <a:bodyPr/>
                    <a:lstStyle/>
                    <a:p>
                      <a:pPr lvl="0">
                        <a:buNone/>
                      </a:pPr>
                      <a:r>
                        <a:rPr lang="en-US" sz="900" u="none" strike="noStrike" noProof="0"/>
                        <a:t>1.92</a:t>
                      </a:r>
                    </a:p>
                  </a:txBody>
                  <a:tcPr/>
                </a:tc>
                <a:extLst>
                  <a:ext uri="{0D108BD9-81ED-4DB2-BD59-A6C34878D82A}">
                    <a16:rowId xmlns:a16="http://schemas.microsoft.com/office/drawing/2014/main" val="1275382117"/>
                  </a:ext>
                </a:extLst>
              </a:tr>
              <a:tr h="189740">
                <a:tc>
                  <a:txBody>
                    <a:bodyPr/>
                    <a:lstStyle/>
                    <a:p>
                      <a:pPr lvl="0">
                        <a:buNone/>
                      </a:pPr>
                      <a:r>
                        <a:rPr lang="en-US" sz="900" u="none" strike="noStrike" noProof="0"/>
                        <a:t>Central</a:t>
                      </a:r>
                      <a:endParaRPr lang="en-US" sz="900"/>
                    </a:p>
                  </a:txBody>
                  <a:tcPr/>
                </a:tc>
                <a:tc>
                  <a:txBody>
                    <a:bodyPr/>
                    <a:lstStyle/>
                    <a:p>
                      <a:pPr lvl="0">
                        <a:buNone/>
                      </a:pPr>
                      <a:r>
                        <a:rPr lang="en-US" sz="900" u="none" strike="noStrike" noProof="0"/>
                        <a:t>1</a:t>
                      </a:r>
                    </a:p>
                  </a:txBody>
                  <a:tcPr/>
                </a:tc>
                <a:tc>
                  <a:txBody>
                    <a:bodyPr/>
                    <a:lstStyle/>
                    <a:p>
                      <a:pPr lvl="0">
                        <a:buNone/>
                      </a:pPr>
                      <a:r>
                        <a:rPr lang="en-US" sz="900" u="none" strike="noStrike" noProof="0"/>
                        <a:t>19.53</a:t>
                      </a:r>
                    </a:p>
                  </a:txBody>
                  <a:tcPr/>
                </a:tc>
                <a:tc>
                  <a:txBody>
                    <a:bodyPr/>
                    <a:lstStyle/>
                    <a:p>
                      <a:pPr lvl="0">
                        <a:buNone/>
                      </a:pPr>
                      <a:r>
                        <a:rPr lang="en-US" sz="900" u="none" strike="noStrike" noProof="0"/>
                        <a:t>1.72</a:t>
                      </a:r>
                    </a:p>
                  </a:txBody>
                  <a:tcPr/>
                </a:tc>
                <a:extLst>
                  <a:ext uri="{0D108BD9-81ED-4DB2-BD59-A6C34878D82A}">
                    <a16:rowId xmlns:a16="http://schemas.microsoft.com/office/drawing/2014/main" val="300532071"/>
                  </a:ext>
                </a:extLst>
              </a:tr>
              <a:tr h="189740">
                <a:tc>
                  <a:txBody>
                    <a:bodyPr/>
                    <a:lstStyle/>
                    <a:p>
                      <a:pPr lvl="0">
                        <a:buNone/>
                      </a:pPr>
                      <a:r>
                        <a:rPr lang="en-US" sz="900"/>
                        <a:t>Pacific</a:t>
                      </a:r>
                    </a:p>
                  </a:txBody>
                  <a:tcPr/>
                </a:tc>
                <a:tc>
                  <a:txBody>
                    <a:bodyPr/>
                    <a:lstStyle/>
                    <a:p>
                      <a:pPr lvl="0">
                        <a:buNone/>
                      </a:pPr>
                      <a:r>
                        <a:rPr lang="en-US" sz="900"/>
                        <a:t>1</a:t>
                      </a:r>
                    </a:p>
                  </a:txBody>
                  <a:tcPr/>
                </a:tc>
                <a:tc>
                  <a:txBody>
                    <a:bodyPr/>
                    <a:lstStyle/>
                    <a:p>
                      <a:pPr lvl="0">
                        <a:buNone/>
                      </a:pPr>
                      <a:r>
                        <a:rPr lang="en-US" sz="900" dirty="0"/>
                        <a:t>40.33</a:t>
                      </a:r>
                    </a:p>
                  </a:txBody>
                  <a:tcPr/>
                </a:tc>
                <a:tc>
                  <a:txBody>
                    <a:bodyPr/>
                    <a:lstStyle/>
                    <a:p>
                      <a:pPr lvl="0">
                        <a:buNone/>
                      </a:pPr>
                      <a:r>
                        <a:rPr lang="en-US" sz="900"/>
                        <a:t>2.36</a:t>
                      </a:r>
                    </a:p>
                  </a:txBody>
                  <a:tcPr/>
                </a:tc>
                <a:extLst>
                  <a:ext uri="{0D108BD9-81ED-4DB2-BD59-A6C34878D82A}">
                    <a16:rowId xmlns:a16="http://schemas.microsoft.com/office/drawing/2014/main" val="3521539102"/>
                  </a:ext>
                </a:extLst>
              </a:tr>
              <a:tr h="189740">
                <a:tc>
                  <a:txBody>
                    <a:bodyPr/>
                    <a:lstStyle/>
                    <a:p>
                      <a:pPr lvl="0">
                        <a:buNone/>
                      </a:pPr>
                      <a:r>
                        <a:rPr lang="en-US" sz="900" dirty="0"/>
                        <a:t>N Hollywood</a:t>
                      </a:r>
                    </a:p>
                  </a:txBody>
                  <a:tcPr/>
                </a:tc>
                <a:tc>
                  <a:txBody>
                    <a:bodyPr/>
                    <a:lstStyle/>
                    <a:p>
                      <a:pPr lvl="0">
                        <a:buNone/>
                      </a:pPr>
                      <a:r>
                        <a:rPr lang="en-US" sz="900" dirty="0"/>
                        <a:t>1</a:t>
                      </a:r>
                    </a:p>
                  </a:txBody>
                  <a:tcPr/>
                </a:tc>
                <a:tc>
                  <a:txBody>
                    <a:bodyPr/>
                    <a:lstStyle/>
                    <a:p>
                      <a:pPr lvl="0">
                        <a:buNone/>
                      </a:pPr>
                      <a:r>
                        <a:rPr lang="en-US" sz="900"/>
                        <a:t>26.15</a:t>
                      </a:r>
                    </a:p>
                  </a:txBody>
                  <a:tcPr/>
                </a:tc>
                <a:tc>
                  <a:txBody>
                    <a:bodyPr/>
                    <a:lstStyle/>
                    <a:p>
                      <a:pPr lvl="0">
                        <a:buNone/>
                      </a:pPr>
                      <a:r>
                        <a:rPr lang="en-US" sz="900"/>
                        <a:t>2.40</a:t>
                      </a:r>
                    </a:p>
                  </a:txBody>
                  <a:tcPr/>
                </a:tc>
                <a:extLst>
                  <a:ext uri="{0D108BD9-81ED-4DB2-BD59-A6C34878D82A}">
                    <a16:rowId xmlns:a16="http://schemas.microsoft.com/office/drawing/2014/main" val="2718771628"/>
                  </a:ext>
                </a:extLst>
              </a:tr>
              <a:tr h="189740">
                <a:tc>
                  <a:txBody>
                    <a:bodyPr/>
                    <a:lstStyle/>
                    <a:p>
                      <a:pPr lvl="0">
                        <a:buNone/>
                      </a:pPr>
                      <a:r>
                        <a:rPr lang="en-US" sz="900"/>
                        <a:t>Southeast</a:t>
                      </a:r>
                    </a:p>
                  </a:txBody>
                  <a:tcPr/>
                </a:tc>
                <a:tc>
                  <a:txBody>
                    <a:bodyPr/>
                    <a:lstStyle/>
                    <a:p>
                      <a:pPr lvl="0">
                        <a:buNone/>
                      </a:pPr>
                      <a:r>
                        <a:rPr lang="en-US" sz="900"/>
                        <a:t>1</a:t>
                      </a:r>
                    </a:p>
                  </a:txBody>
                  <a:tcPr/>
                </a:tc>
                <a:tc>
                  <a:txBody>
                    <a:bodyPr/>
                    <a:lstStyle/>
                    <a:p>
                      <a:pPr lvl="0">
                        <a:buNone/>
                      </a:pPr>
                      <a:r>
                        <a:rPr lang="en-US" sz="900"/>
                        <a:t>35.79</a:t>
                      </a:r>
                    </a:p>
                  </a:txBody>
                  <a:tcPr/>
                </a:tc>
                <a:tc>
                  <a:txBody>
                    <a:bodyPr/>
                    <a:lstStyle/>
                    <a:p>
                      <a:pPr lvl="0">
                        <a:buNone/>
                      </a:pPr>
                      <a:r>
                        <a:rPr lang="en-US" sz="900"/>
                        <a:t>2.63</a:t>
                      </a:r>
                    </a:p>
                  </a:txBody>
                  <a:tcPr/>
                </a:tc>
                <a:extLst>
                  <a:ext uri="{0D108BD9-81ED-4DB2-BD59-A6C34878D82A}">
                    <a16:rowId xmlns:a16="http://schemas.microsoft.com/office/drawing/2014/main" val="1014491634"/>
                  </a:ext>
                </a:extLst>
              </a:tr>
              <a:tr h="189740">
                <a:tc>
                  <a:txBody>
                    <a:bodyPr/>
                    <a:lstStyle/>
                    <a:p>
                      <a:pPr lvl="0">
                        <a:buNone/>
                      </a:pPr>
                      <a:r>
                        <a:rPr lang="en-US" sz="900"/>
                        <a:t>Hollywood</a:t>
                      </a:r>
                    </a:p>
                  </a:txBody>
                  <a:tcPr/>
                </a:tc>
                <a:tc>
                  <a:txBody>
                    <a:bodyPr/>
                    <a:lstStyle/>
                    <a:p>
                      <a:pPr lvl="0">
                        <a:buNone/>
                      </a:pPr>
                      <a:r>
                        <a:rPr lang="en-US" sz="900"/>
                        <a:t>1</a:t>
                      </a:r>
                    </a:p>
                  </a:txBody>
                  <a:tcPr/>
                </a:tc>
                <a:tc>
                  <a:txBody>
                    <a:bodyPr/>
                    <a:lstStyle/>
                    <a:p>
                      <a:pPr lvl="0">
                        <a:buNone/>
                      </a:pPr>
                      <a:r>
                        <a:rPr lang="en-US" sz="900"/>
                        <a:t>30.08</a:t>
                      </a:r>
                    </a:p>
                  </a:txBody>
                  <a:tcPr/>
                </a:tc>
                <a:tc>
                  <a:txBody>
                    <a:bodyPr/>
                    <a:lstStyle/>
                    <a:p>
                      <a:pPr lvl="0">
                        <a:buNone/>
                      </a:pPr>
                      <a:r>
                        <a:rPr lang="en-US" sz="900"/>
                        <a:t>2.24</a:t>
                      </a:r>
                    </a:p>
                  </a:txBody>
                  <a:tcPr/>
                </a:tc>
                <a:extLst>
                  <a:ext uri="{0D108BD9-81ED-4DB2-BD59-A6C34878D82A}">
                    <a16:rowId xmlns:a16="http://schemas.microsoft.com/office/drawing/2014/main" val="3857991225"/>
                  </a:ext>
                </a:extLst>
              </a:tr>
              <a:tr h="189740">
                <a:tc>
                  <a:txBody>
                    <a:bodyPr/>
                    <a:lstStyle/>
                    <a:p>
                      <a:pPr lvl="0">
                        <a:buNone/>
                      </a:pPr>
                      <a:r>
                        <a:rPr lang="en-US" sz="900"/>
                        <a:t>Northeast</a:t>
                      </a:r>
                    </a:p>
                  </a:txBody>
                  <a:tcPr/>
                </a:tc>
                <a:tc>
                  <a:txBody>
                    <a:bodyPr/>
                    <a:lstStyle/>
                    <a:p>
                      <a:pPr lvl="0">
                        <a:buNone/>
                      </a:pPr>
                      <a:r>
                        <a:rPr lang="en-US" sz="900"/>
                        <a:t>1</a:t>
                      </a:r>
                    </a:p>
                  </a:txBody>
                  <a:tcPr/>
                </a:tc>
                <a:tc>
                  <a:txBody>
                    <a:bodyPr/>
                    <a:lstStyle/>
                    <a:p>
                      <a:pPr lvl="0">
                        <a:buNone/>
                      </a:pPr>
                      <a:r>
                        <a:rPr lang="en-US" sz="900"/>
                        <a:t>20.78</a:t>
                      </a:r>
                    </a:p>
                  </a:txBody>
                  <a:tcPr/>
                </a:tc>
                <a:tc>
                  <a:txBody>
                    <a:bodyPr/>
                    <a:lstStyle/>
                    <a:p>
                      <a:pPr lvl="0">
                        <a:buNone/>
                      </a:pPr>
                      <a:r>
                        <a:rPr lang="en-US" sz="900"/>
                        <a:t>2.22</a:t>
                      </a:r>
                    </a:p>
                  </a:txBody>
                  <a:tcPr/>
                </a:tc>
                <a:extLst>
                  <a:ext uri="{0D108BD9-81ED-4DB2-BD59-A6C34878D82A}">
                    <a16:rowId xmlns:a16="http://schemas.microsoft.com/office/drawing/2014/main" val="639524078"/>
                  </a:ext>
                </a:extLst>
              </a:tr>
              <a:tr h="189740">
                <a:tc>
                  <a:txBody>
                    <a:bodyPr/>
                    <a:lstStyle/>
                    <a:p>
                      <a:pPr lvl="0">
                        <a:buNone/>
                      </a:pPr>
                      <a:r>
                        <a:rPr lang="en-US" sz="900"/>
                        <a:t>Van Nuys</a:t>
                      </a:r>
                    </a:p>
                  </a:txBody>
                  <a:tcPr/>
                </a:tc>
                <a:tc>
                  <a:txBody>
                    <a:bodyPr/>
                    <a:lstStyle/>
                    <a:p>
                      <a:pPr lvl="0">
                        <a:buNone/>
                      </a:pPr>
                      <a:r>
                        <a:rPr lang="en-US" sz="900"/>
                        <a:t>1</a:t>
                      </a:r>
                    </a:p>
                  </a:txBody>
                  <a:tcPr/>
                </a:tc>
                <a:tc>
                  <a:txBody>
                    <a:bodyPr/>
                    <a:lstStyle/>
                    <a:p>
                      <a:pPr lvl="0">
                        <a:buNone/>
                      </a:pPr>
                      <a:r>
                        <a:rPr lang="en-US" sz="900"/>
                        <a:t>22.45</a:t>
                      </a:r>
                    </a:p>
                  </a:txBody>
                  <a:tcPr/>
                </a:tc>
                <a:tc>
                  <a:txBody>
                    <a:bodyPr/>
                    <a:lstStyle/>
                    <a:p>
                      <a:pPr lvl="0">
                        <a:buNone/>
                      </a:pPr>
                      <a:r>
                        <a:rPr lang="en-US" sz="900"/>
                        <a:t>2.23</a:t>
                      </a:r>
                    </a:p>
                  </a:txBody>
                  <a:tcPr/>
                </a:tc>
                <a:extLst>
                  <a:ext uri="{0D108BD9-81ED-4DB2-BD59-A6C34878D82A}">
                    <a16:rowId xmlns:a16="http://schemas.microsoft.com/office/drawing/2014/main" val="3801231409"/>
                  </a:ext>
                </a:extLst>
              </a:tr>
              <a:tr h="189740">
                <a:tc>
                  <a:txBody>
                    <a:bodyPr/>
                    <a:lstStyle/>
                    <a:p>
                      <a:pPr lvl="0">
                        <a:buNone/>
                      </a:pPr>
                      <a:r>
                        <a:rPr lang="en-US" sz="900"/>
                        <a:t>Newton</a:t>
                      </a:r>
                    </a:p>
                  </a:txBody>
                  <a:tcPr/>
                </a:tc>
                <a:tc>
                  <a:txBody>
                    <a:bodyPr/>
                    <a:lstStyle/>
                    <a:p>
                      <a:pPr lvl="0">
                        <a:buNone/>
                      </a:pPr>
                      <a:r>
                        <a:rPr lang="en-US" sz="900"/>
                        <a:t>1</a:t>
                      </a:r>
                    </a:p>
                  </a:txBody>
                  <a:tcPr/>
                </a:tc>
                <a:tc>
                  <a:txBody>
                    <a:bodyPr/>
                    <a:lstStyle/>
                    <a:p>
                      <a:pPr lvl="0">
                        <a:buNone/>
                      </a:pPr>
                      <a:r>
                        <a:rPr lang="en-US" sz="900"/>
                        <a:t>36.63</a:t>
                      </a:r>
                    </a:p>
                  </a:txBody>
                  <a:tcPr/>
                </a:tc>
                <a:tc>
                  <a:txBody>
                    <a:bodyPr/>
                    <a:lstStyle/>
                    <a:p>
                      <a:pPr lvl="0">
                        <a:buNone/>
                      </a:pPr>
                      <a:r>
                        <a:rPr lang="en-US" sz="900"/>
                        <a:t>2.43</a:t>
                      </a:r>
                    </a:p>
                  </a:txBody>
                  <a:tcPr/>
                </a:tc>
                <a:extLst>
                  <a:ext uri="{0D108BD9-81ED-4DB2-BD59-A6C34878D82A}">
                    <a16:rowId xmlns:a16="http://schemas.microsoft.com/office/drawing/2014/main" val="3398608991"/>
                  </a:ext>
                </a:extLst>
              </a:tr>
              <a:tr h="189740">
                <a:tc>
                  <a:txBody>
                    <a:bodyPr/>
                    <a:lstStyle/>
                    <a:p>
                      <a:pPr lvl="0">
                        <a:buNone/>
                      </a:pPr>
                      <a:r>
                        <a:rPr lang="en-US" sz="900"/>
                        <a:t>Mission</a:t>
                      </a:r>
                    </a:p>
                  </a:txBody>
                  <a:tcPr/>
                </a:tc>
                <a:tc>
                  <a:txBody>
                    <a:bodyPr/>
                    <a:lstStyle/>
                    <a:p>
                      <a:pPr lvl="0">
                        <a:buNone/>
                      </a:pPr>
                      <a:r>
                        <a:rPr lang="en-US" sz="900"/>
                        <a:t>1</a:t>
                      </a:r>
                    </a:p>
                  </a:txBody>
                  <a:tcPr/>
                </a:tc>
                <a:tc>
                  <a:txBody>
                    <a:bodyPr/>
                    <a:lstStyle/>
                    <a:p>
                      <a:pPr lvl="0">
                        <a:buNone/>
                      </a:pPr>
                      <a:r>
                        <a:rPr lang="en-US" sz="900"/>
                        <a:t>19.86</a:t>
                      </a:r>
                    </a:p>
                  </a:txBody>
                  <a:tcPr/>
                </a:tc>
                <a:tc>
                  <a:txBody>
                    <a:bodyPr/>
                    <a:lstStyle/>
                    <a:p>
                      <a:pPr lvl="0">
                        <a:buNone/>
                      </a:pPr>
                      <a:r>
                        <a:rPr lang="en-US" sz="900"/>
                        <a:t>2.35</a:t>
                      </a:r>
                    </a:p>
                  </a:txBody>
                  <a:tcPr/>
                </a:tc>
                <a:extLst>
                  <a:ext uri="{0D108BD9-81ED-4DB2-BD59-A6C34878D82A}">
                    <a16:rowId xmlns:a16="http://schemas.microsoft.com/office/drawing/2014/main" val="346420301"/>
                  </a:ext>
                </a:extLst>
              </a:tr>
              <a:tr h="189740">
                <a:tc>
                  <a:txBody>
                    <a:bodyPr/>
                    <a:lstStyle/>
                    <a:p>
                      <a:pPr lvl="0">
                        <a:buNone/>
                      </a:pPr>
                      <a:r>
                        <a:rPr lang="en-US" sz="900"/>
                        <a:t>Rampart</a:t>
                      </a:r>
                    </a:p>
                  </a:txBody>
                  <a:tcPr/>
                </a:tc>
                <a:tc>
                  <a:txBody>
                    <a:bodyPr/>
                    <a:lstStyle/>
                    <a:p>
                      <a:pPr lvl="0">
                        <a:buNone/>
                      </a:pPr>
                      <a:r>
                        <a:rPr lang="en-US" sz="900"/>
                        <a:t>1</a:t>
                      </a:r>
                    </a:p>
                  </a:txBody>
                  <a:tcPr/>
                </a:tc>
                <a:tc>
                  <a:txBody>
                    <a:bodyPr/>
                    <a:lstStyle/>
                    <a:p>
                      <a:pPr lvl="0">
                        <a:buNone/>
                      </a:pPr>
                      <a:r>
                        <a:rPr lang="en-US" sz="900"/>
                        <a:t>10.17</a:t>
                      </a:r>
                    </a:p>
                  </a:txBody>
                  <a:tcPr/>
                </a:tc>
                <a:tc>
                  <a:txBody>
                    <a:bodyPr/>
                    <a:lstStyle/>
                    <a:p>
                      <a:pPr lvl="0">
                        <a:buNone/>
                      </a:pPr>
                      <a:r>
                        <a:rPr lang="en-US" sz="900"/>
                        <a:t>1.73</a:t>
                      </a:r>
                    </a:p>
                  </a:txBody>
                  <a:tcPr/>
                </a:tc>
                <a:extLst>
                  <a:ext uri="{0D108BD9-81ED-4DB2-BD59-A6C34878D82A}">
                    <a16:rowId xmlns:a16="http://schemas.microsoft.com/office/drawing/2014/main" val="2146681619"/>
                  </a:ext>
                </a:extLst>
              </a:tr>
              <a:tr h="189740">
                <a:tc>
                  <a:txBody>
                    <a:bodyPr/>
                    <a:lstStyle/>
                    <a:p>
                      <a:pPr lvl="0">
                        <a:buNone/>
                      </a:pPr>
                      <a:r>
                        <a:rPr lang="en-US" sz="900"/>
                        <a:t>Wilshire</a:t>
                      </a:r>
                    </a:p>
                  </a:txBody>
                  <a:tcPr/>
                </a:tc>
                <a:tc>
                  <a:txBody>
                    <a:bodyPr/>
                    <a:lstStyle/>
                    <a:p>
                      <a:pPr lvl="0">
                        <a:buNone/>
                      </a:pPr>
                      <a:r>
                        <a:rPr lang="en-US" sz="900"/>
                        <a:t>1</a:t>
                      </a:r>
                    </a:p>
                  </a:txBody>
                  <a:tcPr/>
                </a:tc>
                <a:tc>
                  <a:txBody>
                    <a:bodyPr/>
                    <a:lstStyle/>
                    <a:p>
                      <a:pPr lvl="0">
                        <a:buNone/>
                      </a:pPr>
                      <a:r>
                        <a:rPr lang="en-US" sz="900"/>
                        <a:t>37.02</a:t>
                      </a:r>
                    </a:p>
                  </a:txBody>
                  <a:tcPr/>
                </a:tc>
                <a:tc>
                  <a:txBody>
                    <a:bodyPr/>
                    <a:lstStyle/>
                    <a:p>
                      <a:pPr lvl="0">
                        <a:buNone/>
                      </a:pPr>
                      <a:r>
                        <a:rPr lang="en-US" sz="900"/>
                        <a:t>2.45</a:t>
                      </a:r>
                    </a:p>
                  </a:txBody>
                  <a:tcPr/>
                </a:tc>
                <a:extLst>
                  <a:ext uri="{0D108BD9-81ED-4DB2-BD59-A6C34878D82A}">
                    <a16:rowId xmlns:a16="http://schemas.microsoft.com/office/drawing/2014/main" val="905550387"/>
                  </a:ext>
                </a:extLst>
              </a:tr>
              <a:tr h="189740">
                <a:tc>
                  <a:txBody>
                    <a:bodyPr/>
                    <a:lstStyle/>
                    <a:p>
                      <a:pPr lvl="0">
                        <a:buNone/>
                      </a:pPr>
                      <a:r>
                        <a:rPr lang="en-US" sz="900"/>
                        <a:t>West LA</a:t>
                      </a:r>
                    </a:p>
                  </a:txBody>
                  <a:tcPr/>
                </a:tc>
                <a:tc>
                  <a:txBody>
                    <a:bodyPr/>
                    <a:lstStyle/>
                    <a:p>
                      <a:pPr lvl="0">
                        <a:buNone/>
                      </a:pPr>
                      <a:r>
                        <a:rPr lang="en-US" sz="900"/>
                        <a:t>1</a:t>
                      </a:r>
                    </a:p>
                  </a:txBody>
                  <a:tcPr/>
                </a:tc>
                <a:tc>
                  <a:txBody>
                    <a:bodyPr/>
                    <a:lstStyle/>
                    <a:p>
                      <a:pPr lvl="0">
                        <a:buNone/>
                      </a:pPr>
                      <a:r>
                        <a:rPr lang="en-US" sz="900"/>
                        <a:t>29.57</a:t>
                      </a:r>
                    </a:p>
                  </a:txBody>
                  <a:tcPr/>
                </a:tc>
                <a:tc>
                  <a:txBody>
                    <a:bodyPr/>
                    <a:lstStyle/>
                    <a:p>
                      <a:pPr lvl="0">
                        <a:buNone/>
                      </a:pPr>
                      <a:r>
                        <a:rPr lang="en-US" sz="900"/>
                        <a:t>2.32</a:t>
                      </a:r>
                    </a:p>
                  </a:txBody>
                  <a:tcPr/>
                </a:tc>
                <a:extLst>
                  <a:ext uri="{0D108BD9-81ED-4DB2-BD59-A6C34878D82A}">
                    <a16:rowId xmlns:a16="http://schemas.microsoft.com/office/drawing/2014/main" val="236474198"/>
                  </a:ext>
                </a:extLst>
              </a:tr>
              <a:tr h="189740">
                <a:tc>
                  <a:txBody>
                    <a:bodyPr/>
                    <a:lstStyle/>
                    <a:p>
                      <a:pPr lvl="0">
                        <a:buNone/>
                      </a:pPr>
                      <a:r>
                        <a:rPr lang="en-US" sz="900"/>
                        <a:t>West Valley</a:t>
                      </a:r>
                    </a:p>
                  </a:txBody>
                  <a:tcPr/>
                </a:tc>
                <a:tc>
                  <a:txBody>
                    <a:bodyPr/>
                    <a:lstStyle/>
                    <a:p>
                      <a:pPr lvl="0">
                        <a:buNone/>
                      </a:pPr>
                      <a:r>
                        <a:rPr lang="en-US" sz="900"/>
                        <a:t>1</a:t>
                      </a:r>
                    </a:p>
                  </a:txBody>
                  <a:tcPr/>
                </a:tc>
                <a:tc>
                  <a:txBody>
                    <a:bodyPr/>
                    <a:lstStyle/>
                    <a:p>
                      <a:pPr lvl="0">
                        <a:buNone/>
                      </a:pPr>
                      <a:r>
                        <a:rPr lang="en-US" sz="900"/>
                        <a:t>25.22</a:t>
                      </a:r>
                    </a:p>
                  </a:txBody>
                  <a:tcPr/>
                </a:tc>
                <a:tc>
                  <a:txBody>
                    <a:bodyPr/>
                    <a:lstStyle/>
                    <a:p>
                      <a:pPr lvl="0">
                        <a:buNone/>
                      </a:pPr>
                      <a:r>
                        <a:rPr lang="en-US" sz="900"/>
                        <a:t>2.19</a:t>
                      </a:r>
                    </a:p>
                  </a:txBody>
                  <a:tcPr/>
                </a:tc>
                <a:extLst>
                  <a:ext uri="{0D108BD9-81ED-4DB2-BD59-A6C34878D82A}">
                    <a16:rowId xmlns:a16="http://schemas.microsoft.com/office/drawing/2014/main" val="3889034757"/>
                  </a:ext>
                </a:extLst>
              </a:tr>
              <a:tr h="189740">
                <a:tc>
                  <a:txBody>
                    <a:bodyPr/>
                    <a:lstStyle/>
                    <a:p>
                      <a:pPr lvl="0">
                        <a:buNone/>
                      </a:pPr>
                      <a:r>
                        <a:rPr lang="en-US" sz="900"/>
                        <a:t>Olympic</a:t>
                      </a:r>
                    </a:p>
                  </a:txBody>
                  <a:tcPr/>
                </a:tc>
                <a:tc>
                  <a:txBody>
                    <a:bodyPr/>
                    <a:lstStyle/>
                    <a:p>
                      <a:pPr lvl="0">
                        <a:buNone/>
                      </a:pPr>
                      <a:r>
                        <a:rPr lang="en-US" sz="900"/>
                        <a:t>1</a:t>
                      </a:r>
                    </a:p>
                  </a:txBody>
                  <a:tcPr/>
                </a:tc>
                <a:tc>
                  <a:txBody>
                    <a:bodyPr/>
                    <a:lstStyle/>
                    <a:p>
                      <a:pPr lvl="0">
                        <a:buNone/>
                      </a:pPr>
                      <a:r>
                        <a:rPr lang="en-US" sz="900"/>
                        <a:t>35.40</a:t>
                      </a:r>
                    </a:p>
                  </a:txBody>
                  <a:tcPr/>
                </a:tc>
                <a:tc>
                  <a:txBody>
                    <a:bodyPr/>
                    <a:lstStyle/>
                    <a:p>
                      <a:pPr lvl="0">
                        <a:buNone/>
                      </a:pPr>
                      <a:r>
                        <a:rPr lang="en-US" sz="900" dirty="0"/>
                        <a:t>2.65</a:t>
                      </a:r>
                    </a:p>
                  </a:txBody>
                  <a:tcPr/>
                </a:tc>
                <a:extLst>
                  <a:ext uri="{0D108BD9-81ED-4DB2-BD59-A6C34878D82A}">
                    <a16:rowId xmlns:a16="http://schemas.microsoft.com/office/drawing/2014/main" val="2846064133"/>
                  </a:ext>
                </a:extLst>
              </a:tr>
              <a:tr h="189740">
                <a:tc>
                  <a:txBody>
                    <a:bodyPr/>
                    <a:lstStyle/>
                    <a:p>
                      <a:pPr lvl="0">
                        <a:buNone/>
                      </a:pPr>
                      <a:r>
                        <a:rPr lang="en-US" sz="900"/>
                        <a:t>Topanga</a:t>
                      </a:r>
                    </a:p>
                  </a:txBody>
                  <a:tcPr/>
                </a:tc>
                <a:tc>
                  <a:txBody>
                    <a:bodyPr/>
                    <a:lstStyle/>
                    <a:p>
                      <a:pPr lvl="0">
                        <a:buNone/>
                      </a:pPr>
                      <a:r>
                        <a:rPr lang="en-US" sz="900"/>
                        <a:t>1</a:t>
                      </a:r>
                    </a:p>
                  </a:txBody>
                  <a:tcPr/>
                </a:tc>
                <a:tc>
                  <a:txBody>
                    <a:bodyPr/>
                    <a:lstStyle/>
                    <a:p>
                      <a:pPr lvl="0">
                        <a:buNone/>
                      </a:pPr>
                      <a:r>
                        <a:rPr lang="en-US" sz="900"/>
                        <a:t>22.32</a:t>
                      </a:r>
                    </a:p>
                  </a:txBody>
                  <a:tcPr/>
                </a:tc>
                <a:tc>
                  <a:txBody>
                    <a:bodyPr/>
                    <a:lstStyle/>
                    <a:p>
                      <a:pPr lvl="0">
                        <a:buNone/>
                      </a:pPr>
                      <a:r>
                        <a:rPr lang="en-US" sz="900"/>
                        <a:t>2.21</a:t>
                      </a:r>
                    </a:p>
                  </a:txBody>
                  <a:tcPr/>
                </a:tc>
                <a:extLst>
                  <a:ext uri="{0D108BD9-81ED-4DB2-BD59-A6C34878D82A}">
                    <a16:rowId xmlns:a16="http://schemas.microsoft.com/office/drawing/2014/main" val="3862619271"/>
                  </a:ext>
                </a:extLst>
              </a:tr>
              <a:tr h="189740">
                <a:tc>
                  <a:txBody>
                    <a:bodyPr/>
                    <a:lstStyle/>
                    <a:p>
                      <a:pPr marL="0" marR="0" lvl="0" indent="0" algn="l" rtl="0">
                        <a:lnSpc>
                          <a:spcPct val="100000"/>
                        </a:lnSpc>
                        <a:spcBef>
                          <a:spcPts val="0"/>
                        </a:spcBef>
                        <a:spcAft>
                          <a:spcPts val="0"/>
                        </a:spcAft>
                        <a:buSzTx/>
                        <a:buFont typeface="Arial"/>
                        <a:buNone/>
                      </a:pPr>
                      <a:r>
                        <a:rPr lang="en-US" sz="900"/>
                        <a:t>Devonshire</a:t>
                      </a:r>
                    </a:p>
                  </a:txBody>
                  <a:tcPr/>
                </a:tc>
                <a:tc>
                  <a:txBody>
                    <a:bodyPr/>
                    <a:lstStyle/>
                    <a:p>
                      <a:pPr marL="0" lvl="0" indent="0" algn="l">
                        <a:lnSpc>
                          <a:spcPct val="100000"/>
                        </a:lnSpc>
                        <a:spcBef>
                          <a:spcPts val="0"/>
                        </a:spcBef>
                        <a:spcAft>
                          <a:spcPts val="0"/>
                        </a:spcAft>
                        <a:buNone/>
                      </a:pPr>
                      <a:r>
                        <a:rPr lang="en-US" sz="900"/>
                        <a:t>1</a:t>
                      </a:r>
                    </a:p>
                  </a:txBody>
                  <a:tcPr/>
                </a:tc>
                <a:tc>
                  <a:txBody>
                    <a:bodyPr/>
                    <a:lstStyle/>
                    <a:p>
                      <a:pPr marL="0" lvl="0" indent="0" algn="l">
                        <a:lnSpc>
                          <a:spcPct val="100000"/>
                        </a:lnSpc>
                        <a:spcBef>
                          <a:spcPts val="0"/>
                        </a:spcBef>
                        <a:spcAft>
                          <a:spcPts val="0"/>
                        </a:spcAft>
                        <a:buNone/>
                      </a:pPr>
                      <a:r>
                        <a:rPr lang="en-US" sz="900"/>
                        <a:t>21.99</a:t>
                      </a:r>
                    </a:p>
                  </a:txBody>
                  <a:tcPr/>
                </a:tc>
                <a:tc>
                  <a:txBody>
                    <a:bodyPr/>
                    <a:lstStyle/>
                    <a:p>
                      <a:pPr marL="0" lvl="0" indent="0" algn="l">
                        <a:lnSpc>
                          <a:spcPct val="100000"/>
                        </a:lnSpc>
                        <a:spcBef>
                          <a:spcPts val="0"/>
                        </a:spcBef>
                        <a:spcAft>
                          <a:spcPts val="0"/>
                        </a:spcAft>
                        <a:buNone/>
                      </a:pPr>
                      <a:r>
                        <a:rPr lang="en-US" sz="900"/>
                        <a:t>2.18</a:t>
                      </a:r>
                    </a:p>
                  </a:txBody>
                  <a:tcPr/>
                </a:tc>
                <a:extLst>
                  <a:ext uri="{0D108BD9-81ED-4DB2-BD59-A6C34878D82A}">
                    <a16:rowId xmlns:a16="http://schemas.microsoft.com/office/drawing/2014/main" val="1311780683"/>
                  </a:ext>
                </a:extLst>
              </a:tr>
              <a:tr h="189740">
                <a:tc>
                  <a:txBody>
                    <a:bodyPr/>
                    <a:lstStyle/>
                    <a:p>
                      <a:pPr lvl="0">
                        <a:buNone/>
                      </a:pPr>
                      <a:r>
                        <a:rPr lang="en-US" sz="900"/>
                        <a:t>Harbor</a:t>
                      </a:r>
                    </a:p>
                  </a:txBody>
                  <a:tcPr/>
                </a:tc>
                <a:tc>
                  <a:txBody>
                    <a:bodyPr/>
                    <a:lstStyle/>
                    <a:p>
                      <a:pPr lvl="0">
                        <a:buNone/>
                      </a:pPr>
                      <a:r>
                        <a:rPr lang="en-US" sz="900"/>
                        <a:t>1</a:t>
                      </a:r>
                    </a:p>
                  </a:txBody>
                  <a:tcPr/>
                </a:tc>
                <a:tc>
                  <a:txBody>
                    <a:bodyPr/>
                    <a:lstStyle/>
                    <a:p>
                      <a:pPr lvl="0">
                        <a:buNone/>
                      </a:pPr>
                      <a:r>
                        <a:rPr lang="en-US" sz="900"/>
                        <a:t>10.71</a:t>
                      </a:r>
                    </a:p>
                  </a:txBody>
                  <a:tcPr/>
                </a:tc>
                <a:tc>
                  <a:txBody>
                    <a:bodyPr/>
                    <a:lstStyle/>
                    <a:p>
                      <a:pPr lvl="0">
                        <a:buNone/>
                      </a:pPr>
                      <a:r>
                        <a:rPr lang="en-US" sz="900"/>
                        <a:t>1.74</a:t>
                      </a:r>
                    </a:p>
                  </a:txBody>
                  <a:tcPr/>
                </a:tc>
                <a:extLst>
                  <a:ext uri="{0D108BD9-81ED-4DB2-BD59-A6C34878D82A}">
                    <a16:rowId xmlns:a16="http://schemas.microsoft.com/office/drawing/2014/main" val="61118284"/>
                  </a:ext>
                </a:extLst>
              </a:tr>
              <a:tr h="189740">
                <a:tc>
                  <a:txBody>
                    <a:bodyPr/>
                    <a:lstStyle/>
                    <a:p>
                      <a:pPr lvl="0">
                        <a:buNone/>
                      </a:pPr>
                      <a:r>
                        <a:rPr lang="en-US" sz="900" b="1" u="none" strike="noStrike" noProof="0">
                          <a:solidFill>
                            <a:srgbClr val="000000"/>
                          </a:solidFill>
                        </a:rPr>
                        <a:t>Hollenbeck</a:t>
                      </a:r>
                      <a:endParaRPr lang="en-US" sz="900" b="1"/>
                    </a:p>
                  </a:txBody>
                  <a:tcPr/>
                </a:tc>
                <a:tc>
                  <a:txBody>
                    <a:bodyPr/>
                    <a:lstStyle/>
                    <a:p>
                      <a:pPr lvl="0">
                        <a:buNone/>
                      </a:pPr>
                      <a:r>
                        <a:rPr lang="en-US" sz="900" u="none" strike="noStrike" noProof="0">
                          <a:solidFill>
                            <a:srgbClr val="000000"/>
                          </a:solidFill>
                        </a:rPr>
                        <a:t>1</a:t>
                      </a:r>
                    </a:p>
                  </a:txBody>
                  <a:tcPr/>
                </a:tc>
                <a:tc>
                  <a:txBody>
                    <a:bodyPr/>
                    <a:lstStyle/>
                    <a:p>
                      <a:pPr lvl="0">
                        <a:buNone/>
                      </a:pPr>
                      <a:r>
                        <a:rPr lang="en-US" sz="900" b="1" u="none" strike="noStrike" noProof="0">
                          <a:solidFill>
                            <a:srgbClr val="000000"/>
                          </a:solidFill>
                        </a:rPr>
                        <a:t>7.05</a:t>
                      </a:r>
                    </a:p>
                  </a:txBody>
                  <a:tcPr/>
                </a:tc>
                <a:tc>
                  <a:txBody>
                    <a:bodyPr/>
                    <a:lstStyle/>
                    <a:p>
                      <a:pPr lvl="0">
                        <a:buNone/>
                      </a:pPr>
                      <a:r>
                        <a:rPr lang="en-US" sz="900" b="1" u="none" strike="noStrike" noProof="0">
                          <a:solidFill>
                            <a:srgbClr val="000000"/>
                          </a:solidFill>
                        </a:rPr>
                        <a:t>1.69</a:t>
                      </a:r>
                    </a:p>
                  </a:txBody>
                  <a:tcPr/>
                </a:tc>
                <a:extLst>
                  <a:ext uri="{0D108BD9-81ED-4DB2-BD59-A6C34878D82A}">
                    <a16:rowId xmlns:a16="http://schemas.microsoft.com/office/drawing/2014/main" val="1251543022"/>
                  </a:ext>
                </a:extLst>
              </a:tr>
              <a:tr h="189740">
                <a:tc>
                  <a:txBody>
                    <a:bodyPr/>
                    <a:lstStyle/>
                    <a:p>
                      <a:pPr lvl="0">
                        <a:buNone/>
                      </a:pPr>
                      <a:r>
                        <a:rPr lang="en-US" sz="900"/>
                        <a:t>Foothill</a:t>
                      </a:r>
                    </a:p>
                  </a:txBody>
                  <a:tcPr/>
                </a:tc>
                <a:tc>
                  <a:txBody>
                    <a:bodyPr/>
                    <a:lstStyle/>
                    <a:p>
                      <a:pPr lvl="0">
                        <a:buNone/>
                      </a:pPr>
                      <a:r>
                        <a:rPr lang="en-US" sz="900"/>
                        <a:t>1</a:t>
                      </a:r>
                    </a:p>
                  </a:txBody>
                  <a:tcPr/>
                </a:tc>
                <a:tc>
                  <a:txBody>
                    <a:bodyPr/>
                    <a:lstStyle/>
                    <a:p>
                      <a:pPr lvl="0">
                        <a:buNone/>
                      </a:pPr>
                      <a:r>
                        <a:rPr lang="en-US" sz="900"/>
                        <a:t>14.60</a:t>
                      </a:r>
                    </a:p>
                  </a:txBody>
                  <a:tcPr/>
                </a:tc>
                <a:tc>
                  <a:txBody>
                    <a:bodyPr/>
                    <a:lstStyle/>
                    <a:p>
                      <a:pPr lvl="0">
                        <a:buNone/>
                      </a:pPr>
                      <a:r>
                        <a:rPr lang="en-US" sz="900" dirty="0"/>
                        <a:t>2.23</a:t>
                      </a:r>
                    </a:p>
                  </a:txBody>
                  <a:tcPr/>
                </a:tc>
                <a:extLst>
                  <a:ext uri="{0D108BD9-81ED-4DB2-BD59-A6C34878D82A}">
                    <a16:rowId xmlns:a16="http://schemas.microsoft.com/office/drawing/2014/main" val="3604144530"/>
                  </a:ext>
                </a:extLst>
              </a:tr>
              <a:tr h="189740">
                <a:tc>
                  <a:txBody>
                    <a:bodyPr/>
                    <a:lstStyle/>
                    <a:p>
                      <a:pPr lvl="0">
                        <a:buNone/>
                      </a:pPr>
                      <a:r>
                        <a:rPr lang="en-US" sz="900" dirty="0"/>
                        <a:t>Avg. RMSE</a:t>
                      </a:r>
                    </a:p>
                  </a:txBody>
                  <a:tcPr/>
                </a:tc>
                <a:tc>
                  <a:txBody>
                    <a:bodyPr/>
                    <a:lstStyle/>
                    <a:p>
                      <a:pPr lvl="0">
                        <a:buNone/>
                      </a:pPr>
                      <a:endParaRPr lang="en-US" sz="900" dirty="0"/>
                    </a:p>
                  </a:txBody>
                  <a:tcPr/>
                </a:tc>
                <a:tc>
                  <a:txBody>
                    <a:bodyPr/>
                    <a:lstStyle/>
                    <a:p>
                      <a:pPr lvl="0">
                        <a:buNone/>
                      </a:pPr>
                      <a:r>
                        <a:rPr lang="en-US" sz="900" dirty="0"/>
                        <a:t>24.4</a:t>
                      </a:r>
                    </a:p>
                  </a:txBody>
                  <a:tcPr/>
                </a:tc>
                <a:tc>
                  <a:txBody>
                    <a:bodyPr/>
                    <a:lstStyle/>
                    <a:p>
                      <a:pPr lvl="0">
                        <a:buNone/>
                      </a:pPr>
                      <a:r>
                        <a:rPr lang="en-US" sz="900" dirty="0"/>
                        <a:t>2.21</a:t>
                      </a:r>
                    </a:p>
                  </a:txBody>
                  <a:tcPr/>
                </a:tc>
                <a:extLst>
                  <a:ext uri="{0D108BD9-81ED-4DB2-BD59-A6C34878D82A}">
                    <a16:rowId xmlns:a16="http://schemas.microsoft.com/office/drawing/2014/main" val="1676226386"/>
                  </a:ext>
                </a:extLst>
              </a:tr>
            </a:tbl>
          </a:graphicData>
        </a:graphic>
      </p:graphicFrame>
      <p:pic>
        <p:nvPicPr>
          <p:cNvPr id="2" name="Picture 1" descr="A graph with blue and orange bars&#10;&#10;Description automatically generated">
            <a:extLst>
              <a:ext uri="{FF2B5EF4-FFF2-40B4-BE49-F238E27FC236}">
                <a16:creationId xmlns:a16="http://schemas.microsoft.com/office/drawing/2014/main" id="{30DB7BAB-0885-B2AF-D3E8-B675B2C78726}"/>
              </a:ext>
            </a:extLst>
          </p:cNvPr>
          <p:cNvPicPr>
            <a:picLocks noChangeAspect="1"/>
          </p:cNvPicPr>
          <p:nvPr/>
        </p:nvPicPr>
        <p:blipFill>
          <a:blip r:embed="rId5"/>
          <a:stretch>
            <a:fillRect/>
          </a:stretch>
        </p:blipFill>
        <p:spPr>
          <a:xfrm>
            <a:off x="5930002" y="1987086"/>
            <a:ext cx="6104611" cy="3676296"/>
          </a:xfrm>
          <a:prstGeom prst="rect">
            <a:avLst/>
          </a:prstGeom>
        </p:spPr>
      </p:pic>
      <p:pic>
        <p:nvPicPr>
          <p:cNvPr id="36" name="Audio 35">
            <a:hlinkClick r:id="" action="ppaction://media"/>
            <a:extLst>
              <a:ext uri="{FF2B5EF4-FFF2-40B4-BE49-F238E27FC236}">
                <a16:creationId xmlns:a16="http://schemas.microsoft.com/office/drawing/2014/main" id="{5494FAC5-4500-CBD2-7807-81CABD60B7C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10170527"/>
      </p:ext>
    </p:extLst>
  </p:cSld>
  <p:clrMapOvr>
    <a:masterClrMapping/>
  </p:clrMapOvr>
  <mc:AlternateContent xmlns:mc="http://schemas.openxmlformats.org/markup-compatibility/2006" xmlns:p14="http://schemas.microsoft.com/office/powerpoint/2010/main">
    <mc:Choice Requires="p14">
      <p:transition spd="slow" p14:dur="2000" advTm="87820"/>
    </mc:Choice>
    <mc:Fallback xmlns="">
      <p:transition spd="slow" advTm="87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9" name="Slide Number Placeholder 2">
            <a:extLst>
              <a:ext uri="{FF2B5EF4-FFF2-40B4-BE49-F238E27FC236}">
                <a16:creationId xmlns:a16="http://schemas.microsoft.com/office/drawing/2014/main" id="{F80F894D-F479-734F-A7A3-878B050A7982}"/>
              </a:ext>
            </a:extLst>
          </p:cNvPr>
          <p:cNvSpPr>
            <a:spLocks noGrp="1"/>
          </p:cNvSpPr>
          <p:nvPr>
            <p:ph type="sldNum" idx="12"/>
          </p:nvPr>
        </p:nvSpPr>
        <p:spPr>
          <a:xfrm>
            <a:off x="11373418" y="-3057"/>
            <a:ext cx="808234" cy="365125"/>
          </a:xfrm>
        </p:spPr>
        <p:txBody>
          <a:bodyPr/>
          <a:lstStyle/>
          <a:p>
            <a:fld id="{00000000-1234-1234-1234-123412341234}" type="slidenum">
              <a:rPr lang="en-US"/>
              <a:t>7</a:t>
            </a:fld>
            <a:endParaRPr lang="en-US"/>
          </a:p>
        </p:txBody>
      </p:sp>
      <p:sp>
        <p:nvSpPr>
          <p:cNvPr id="3" name="TextBox 2">
            <a:extLst>
              <a:ext uri="{FF2B5EF4-FFF2-40B4-BE49-F238E27FC236}">
                <a16:creationId xmlns:a16="http://schemas.microsoft.com/office/drawing/2014/main" id="{A476FBE2-A370-194D-AF25-336657A6095C}"/>
              </a:ext>
            </a:extLst>
          </p:cNvPr>
          <p:cNvSpPr txBox="1"/>
          <p:nvPr/>
        </p:nvSpPr>
        <p:spPr>
          <a:xfrm>
            <a:off x="1944710" y="515155"/>
            <a:ext cx="184731" cy="307777"/>
          </a:xfrm>
          <a:prstGeom prst="rect">
            <a:avLst/>
          </a:prstGeom>
          <a:noFill/>
        </p:spPr>
        <p:txBody>
          <a:bodyPr wrap="none" rtlCol="0">
            <a:spAutoFit/>
          </a:bodyPr>
          <a:lstStyle/>
          <a:p>
            <a:endParaRPr lang="en-US" dirty="0"/>
          </a:p>
        </p:txBody>
      </p:sp>
      <p:sp>
        <p:nvSpPr>
          <p:cNvPr id="13" name="Google Shape;102;p3">
            <a:extLst>
              <a:ext uri="{FF2B5EF4-FFF2-40B4-BE49-F238E27FC236}">
                <a16:creationId xmlns:a16="http://schemas.microsoft.com/office/drawing/2014/main" id="{1E394A3C-DC99-FE45-94A4-5DEF9D2D54C5}"/>
              </a:ext>
            </a:extLst>
          </p:cNvPr>
          <p:cNvSpPr/>
          <p:nvPr/>
        </p:nvSpPr>
        <p:spPr>
          <a:xfrm>
            <a:off x="763348" y="1020353"/>
            <a:ext cx="2732185" cy="15179"/>
          </a:xfrm>
          <a:custGeom>
            <a:avLst/>
            <a:gdLst/>
            <a:ahLst/>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4" name="Picture 13" descr="A graph of blue and orange lines&#10;&#10;Description automatically generated">
            <a:extLst>
              <a:ext uri="{FF2B5EF4-FFF2-40B4-BE49-F238E27FC236}">
                <a16:creationId xmlns:a16="http://schemas.microsoft.com/office/drawing/2014/main" id="{7DC7BCD1-EAE5-A312-DF65-7CA838629A96}"/>
              </a:ext>
            </a:extLst>
          </p:cNvPr>
          <p:cNvPicPr>
            <a:picLocks noChangeAspect="1"/>
          </p:cNvPicPr>
          <p:nvPr/>
        </p:nvPicPr>
        <p:blipFill>
          <a:blip r:embed="rId5"/>
          <a:stretch>
            <a:fillRect/>
          </a:stretch>
        </p:blipFill>
        <p:spPr>
          <a:xfrm>
            <a:off x="6931465" y="1292895"/>
            <a:ext cx="5044071" cy="2855116"/>
          </a:xfrm>
          <a:prstGeom prst="rect">
            <a:avLst/>
          </a:prstGeom>
        </p:spPr>
      </p:pic>
      <p:pic>
        <p:nvPicPr>
          <p:cNvPr id="15" name="Picture 14" descr="A graph of a number of blue and orange bars&#10;&#10;Description automatically generated">
            <a:extLst>
              <a:ext uri="{FF2B5EF4-FFF2-40B4-BE49-F238E27FC236}">
                <a16:creationId xmlns:a16="http://schemas.microsoft.com/office/drawing/2014/main" id="{881B79EC-97FC-DA5D-3B42-F06FACF88635}"/>
              </a:ext>
            </a:extLst>
          </p:cNvPr>
          <p:cNvPicPr>
            <a:picLocks noChangeAspect="1"/>
          </p:cNvPicPr>
          <p:nvPr/>
        </p:nvPicPr>
        <p:blipFill>
          <a:blip r:embed="rId6"/>
          <a:stretch>
            <a:fillRect/>
          </a:stretch>
        </p:blipFill>
        <p:spPr>
          <a:xfrm>
            <a:off x="6926300" y="4274583"/>
            <a:ext cx="5052840" cy="2434090"/>
          </a:xfrm>
          <a:prstGeom prst="rect">
            <a:avLst/>
          </a:prstGeom>
        </p:spPr>
      </p:pic>
      <p:pic>
        <p:nvPicPr>
          <p:cNvPr id="19" name="Picture 18" descr="A graph of a graph showing a number of blue and orange lines&#10;&#10;Description automatically generated">
            <a:extLst>
              <a:ext uri="{FF2B5EF4-FFF2-40B4-BE49-F238E27FC236}">
                <a16:creationId xmlns:a16="http://schemas.microsoft.com/office/drawing/2014/main" id="{379AC72D-44AA-D015-6668-16738594592A}"/>
              </a:ext>
            </a:extLst>
          </p:cNvPr>
          <p:cNvPicPr>
            <a:picLocks noChangeAspect="1"/>
          </p:cNvPicPr>
          <p:nvPr/>
        </p:nvPicPr>
        <p:blipFill>
          <a:blip r:embed="rId7"/>
          <a:stretch>
            <a:fillRect/>
          </a:stretch>
        </p:blipFill>
        <p:spPr>
          <a:xfrm>
            <a:off x="216464" y="1260512"/>
            <a:ext cx="4648513" cy="2895318"/>
          </a:xfrm>
          <a:prstGeom prst="rect">
            <a:avLst/>
          </a:prstGeom>
        </p:spPr>
      </p:pic>
      <p:pic>
        <p:nvPicPr>
          <p:cNvPr id="20" name="Picture 19" descr="A graph of a crime&#10;&#10;Description automatically generated">
            <a:extLst>
              <a:ext uri="{FF2B5EF4-FFF2-40B4-BE49-F238E27FC236}">
                <a16:creationId xmlns:a16="http://schemas.microsoft.com/office/drawing/2014/main" id="{7C83D477-31C8-D5AC-ACA8-25BEAC6A5DC0}"/>
              </a:ext>
            </a:extLst>
          </p:cNvPr>
          <p:cNvPicPr>
            <a:picLocks noChangeAspect="1"/>
          </p:cNvPicPr>
          <p:nvPr/>
        </p:nvPicPr>
        <p:blipFill>
          <a:blip r:embed="rId8"/>
          <a:stretch>
            <a:fillRect/>
          </a:stretch>
        </p:blipFill>
        <p:spPr>
          <a:xfrm>
            <a:off x="79349" y="4188234"/>
            <a:ext cx="5705475" cy="2581275"/>
          </a:xfrm>
          <a:prstGeom prst="rect">
            <a:avLst/>
          </a:prstGeom>
        </p:spPr>
      </p:pic>
      <p:sp>
        <p:nvSpPr>
          <p:cNvPr id="2" name="TextBox 1">
            <a:extLst>
              <a:ext uri="{FF2B5EF4-FFF2-40B4-BE49-F238E27FC236}">
                <a16:creationId xmlns:a16="http://schemas.microsoft.com/office/drawing/2014/main" id="{B8D00AE3-FD2F-F0EE-C447-99754357F043}"/>
              </a:ext>
            </a:extLst>
          </p:cNvPr>
          <p:cNvSpPr txBox="1"/>
          <p:nvPr/>
        </p:nvSpPr>
        <p:spPr>
          <a:xfrm>
            <a:off x="643133" y="5499"/>
            <a:ext cx="10963847" cy="954107"/>
          </a:xfrm>
          <a:prstGeom prst="rect">
            <a:avLst/>
          </a:prstGeom>
          <a:noFill/>
        </p:spPr>
        <p:txBody>
          <a:bodyPr wrap="square" lIns="91440" tIns="45720" rIns="91440" bIns="45720" rtlCol="0" anchor="t">
            <a:spAutoFit/>
          </a:bodyPr>
          <a:lstStyle/>
          <a:p>
            <a:r>
              <a:rPr lang="en-US" sz="2800" dirty="0">
                <a:solidFill>
                  <a:schemeClr val="dk1"/>
                </a:solidFill>
                <a:latin typeface="Calibri"/>
                <a:cs typeface="Calibri"/>
              </a:rPr>
              <a:t>LSTM model prediction charts outline their superiority in capturing complex temporal dependencies over ARIMA.</a:t>
            </a:r>
          </a:p>
        </p:txBody>
      </p:sp>
      <p:pic>
        <p:nvPicPr>
          <p:cNvPr id="44" name="Audio 43">
            <a:hlinkClick r:id="" action="ppaction://media"/>
            <a:extLst>
              <a:ext uri="{FF2B5EF4-FFF2-40B4-BE49-F238E27FC236}">
                <a16:creationId xmlns:a16="http://schemas.microsoft.com/office/drawing/2014/main" id="{17F040DF-9AB2-5E7D-3453-FDCAF76E7DC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76897114"/>
      </p:ext>
    </p:extLst>
  </p:cSld>
  <p:clrMapOvr>
    <a:masterClrMapping/>
  </p:clrMapOvr>
  <mc:AlternateContent xmlns:mc="http://schemas.openxmlformats.org/markup-compatibility/2006" xmlns:p14="http://schemas.microsoft.com/office/powerpoint/2010/main">
    <mc:Choice Requires="p14">
      <p:transition spd="slow" p14:dur="2000" advTm="46270"/>
    </mc:Choice>
    <mc:Fallback xmlns="">
      <p:transition spd="slow" advTm="46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803F-D86E-75E2-E046-0991CDFDDC16}"/>
              </a:ext>
            </a:extLst>
          </p:cNvPr>
          <p:cNvSpPr>
            <a:spLocks noGrp="1"/>
          </p:cNvSpPr>
          <p:nvPr>
            <p:ph type="title"/>
          </p:nvPr>
        </p:nvSpPr>
        <p:spPr>
          <a:xfrm>
            <a:off x="234607" y="640080"/>
            <a:ext cx="4243082" cy="3580330"/>
          </a:xfrm>
        </p:spPr>
        <p:txBody>
          <a:bodyPr vert="horz" lIns="91440" tIns="45720" rIns="91440" bIns="45720" rtlCol="0" anchor="b">
            <a:normAutofit/>
          </a:bodyPr>
          <a:lstStyle/>
          <a:p>
            <a:pPr>
              <a:spcBef>
                <a:spcPct val="0"/>
              </a:spcBef>
            </a:pPr>
            <a:r>
              <a:rPr lang="en-US" sz="2800" kern="1200" dirty="0">
                <a:solidFill>
                  <a:schemeClr val="tx1"/>
                </a:solidFill>
                <a:latin typeface="+mj-lt"/>
                <a:ea typeface="+mj-ea"/>
                <a:cs typeface="+mj-cs"/>
              </a:rPr>
              <a:t>All classification models showed similar performance levels when trained on each of the four dataset variations</a:t>
            </a:r>
            <a:br>
              <a:rPr lang="en-US" sz="3000" kern="1200" dirty="0">
                <a:solidFill>
                  <a:schemeClr val="tx1"/>
                </a:solidFill>
                <a:latin typeface="+mj-lt"/>
                <a:ea typeface="+mj-ea"/>
                <a:cs typeface="+mj-cs"/>
              </a:rPr>
            </a:br>
            <a:endParaRPr lang="en-US" sz="3000" kern="1200" dirty="0">
              <a:solidFill>
                <a:schemeClr val="tx1"/>
              </a:solidFill>
              <a:latin typeface="+mj-lt"/>
              <a:ea typeface="+mj-ea"/>
              <a:cs typeface="+mj-cs"/>
            </a:endParaRPr>
          </a:p>
        </p:txBody>
      </p:sp>
      <p:pic>
        <p:nvPicPr>
          <p:cNvPr id="7" name="Picture 6" descr="A graph of different datasets&#10;&#10;Description automatically generated">
            <a:extLst>
              <a:ext uri="{FF2B5EF4-FFF2-40B4-BE49-F238E27FC236}">
                <a16:creationId xmlns:a16="http://schemas.microsoft.com/office/drawing/2014/main" id="{04D5571E-0AD0-8A84-53AC-137A5672E2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11129" y="441402"/>
            <a:ext cx="3837856" cy="2312307"/>
          </a:xfrm>
          <a:prstGeom prst="rect">
            <a:avLst/>
          </a:prstGeom>
        </p:spPr>
      </p:pic>
      <p:pic>
        <p:nvPicPr>
          <p:cNvPr id="9" name="Picture 8" descr="A graph of different datasets&#10;&#10;Description automatically generated">
            <a:extLst>
              <a:ext uri="{FF2B5EF4-FFF2-40B4-BE49-F238E27FC236}">
                <a16:creationId xmlns:a16="http://schemas.microsoft.com/office/drawing/2014/main" id="{243AB62C-0A6A-44CA-4BF0-FBA7C604AD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17657" y="441402"/>
            <a:ext cx="3837856" cy="2312307"/>
          </a:xfrm>
          <a:prstGeom prst="rect">
            <a:avLst/>
          </a:prstGeom>
        </p:spPr>
      </p:pic>
      <p:pic>
        <p:nvPicPr>
          <p:cNvPr id="8" name="Picture 7" descr="A graph with different colored lines&#10;&#10;Description automatically generated">
            <a:extLst>
              <a:ext uri="{FF2B5EF4-FFF2-40B4-BE49-F238E27FC236}">
                <a16:creationId xmlns:a16="http://schemas.microsoft.com/office/drawing/2014/main" id="{52CCD1CD-5654-A1E5-59F9-B2CFAB0E58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11128" y="3664374"/>
            <a:ext cx="3808757" cy="2412256"/>
          </a:xfrm>
          <a:prstGeom prst="rect">
            <a:avLst/>
          </a:prstGeom>
        </p:spPr>
      </p:pic>
      <p:pic>
        <p:nvPicPr>
          <p:cNvPr id="6" name="Picture 5" descr="A graph with different colored lines&#10;&#10;Description automatically generated">
            <a:extLst>
              <a:ext uri="{FF2B5EF4-FFF2-40B4-BE49-F238E27FC236}">
                <a16:creationId xmlns:a16="http://schemas.microsoft.com/office/drawing/2014/main" id="{4565093C-2A00-F540-D66F-5277B193DBF1}"/>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8317657" y="3664373"/>
            <a:ext cx="3837856" cy="2412256"/>
          </a:xfrm>
          <a:prstGeom prst="rect">
            <a:avLst/>
          </a:prstGeom>
        </p:spPr>
      </p:pic>
      <p:sp>
        <p:nvSpPr>
          <p:cNvPr id="5" name="Slide Number Placeholder 4">
            <a:extLst>
              <a:ext uri="{FF2B5EF4-FFF2-40B4-BE49-F238E27FC236}">
                <a16:creationId xmlns:a16="http://schemas.microsoft.com/office/drawing/2014/main" id="{B65EEC1D-5F33-B1C0-0993-E8329F373959}"/>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8</a:t>
            </a:fld>
            <a:endParaRPr lang="en-US" kern="1200">
              <a:solidFill>
                <a:schemeClr val="tx1">
                  <a:tint val="75000"/>
                </a:schemeClr>
              </a:solidFill>
              <a:latin typeface="+mn-lt"/>
              <a:ea typeface="+mn-ea"/>
              <a:cs typeface="+mn-cs"/>
            </a:endParaRPr>
          </a:p>
        </p:txBody>
      </p:sp>
      <p:pic>
        <p:nvPicPr>
          <p:cNvPr id="29" name="Audio 28">
            <a:extLst>
              <a:ext uri="{FF2B5EF4-FFF2-40B4-BE49-F238E27FC236}">
                <a16:creationId xmlns:a16="http://schemas.microsoft.com/office/drawing/2014/main" id="{B6AA750E-FD6A-F373-8F85-E72D49D39FD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
        <p:nvSpPr>
          <p:cNvPr id="11" name="Google Shape;369;p17">
            <a:extLst>
              <a:ext uri="{FF2B5EF4-FFF2-40B4-BE49-F238E27FC236}">
                <a16:creationId xmlns:a16="http://schemas.microsoft.com/office/drawing/2014/main" id="{C279CCA4-A304-4A40-B60A-FE26B044F396}"/>
              </a:ext>
            </a:extLst>
          </p:cNvPr>
          <p:cNvSpPr txBox="1">
            <a:spLocks/>
          </p:cNvSpPr>
          <p:nvPr/>
        </p:nvSpPr>
        <p:spPr>
          <a:xfrm>
            <a:off x="11567757" y="3496"/>
            <a:ext cx="625099" cy="27469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8</a:t>
            </a:fld>
            <a:endParaRPr lang="en-US" dirty="0"/>
          </a:p>
        </p:txBody>
      </p:sp>
      <p:sp>
        <p:nvSpPr>
          <p:cNvPr id="12" name="Google Shape;102;p3">
            <a:extLst>
              <a:ext uri="{FF2B5EF4-FFF2-40B4-BE49-F238E27FC236}">
                <a16:creationId xmlns:a16="http://schemas.microsoft.com/office/drawing/2014/main" id="{B2A3A638-78A7-D845-AF4E-3D3C39873781}"/>
              </a:ext>
            </a:extLst>
          </p:cNvPr>
          <p:cNvSpPr/>
          <p:nvPr/>
        </p:nvSpPr>
        <p:spPr>
          <a:xfrm>
            <a:off x="675500" y="4378361"/>
            <a:ext cx="2732185" cy="15179"/>
          </a:xfrm>
          <a:custGeom>
            <a:avLst/>
            <a:gdLst/>
            <a:ahLst/>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141506842"/>
      </p:ext>
    </p:extLst>
  </p:cSld>
  <p:clrMapOvr>
    <a:masterClrMapping/>
  </p:clrMapOvr>
  <mc:AlternateContent xmlns:mc="http://schemas.openxmlformats.org/markup-compatibility/2006" xmlns:p14="http://schemas.microsoft.com/office/powerpoint/2010/main">
    <mc:Choice Requires="p14">
      <p:transition spd="slow" p14:dur="2000" advTm="48197"/>
    </mc:Choice>
    <mc:Fallback xmlns="">
      <p:transition spd="slow" advTm="48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18C09BD-7E89-B76A-8A2E-36307DE22ED9}"/>
              </a:ext>
            </a:extLst>
          </p:cNvPr>
          <p:cNvSpPr txBox="1">
            <a:spLocks noGrp="1"/>
          </p:cNvSpPr>
          <p:nvPr>
            <p:ph type="title"/>
          </p:nvPr>
        </p:nvSpPr>
        <p:spPr>
          <a:xfrm>
            <a:off x="638881" y="457200"/>
            <a:ext cx="10909640" cy="1368614"/>
          </a:xfrm>
          <a:prstGeom prst="rect">
            <a:avLst/>
          </a:prstGeom>
        </p:spPr>
        <p:txBody>
          <a:bodyPr vert="horz" lIns="91440" tIns="45720" rIns="91440" bIns="45720" rtlCol="0" anchor="ctr">
            <a:normAutofit/>
          </a:bodyPr>
          <a:lstStyle/>
          <a:p>
            <a:pPr>
              <a:spcBef>
                <a:spcPct val="0"/>
              </a:spcBef>
            </a:pPr>
            <a:r>
              <a:rPr lang="en-US" sz="2800" kern="1200" dirty="0">
                <a:solidFill>
                  <a:schemeClr val="tx1"/>
                </a:solidFill>
                <a:latin typeface="+mj-lt"/>
                <a:ea typeface="+mj-ea"/>
                <a:cs typeface="+mj-cs"/>
              </a:rPr>
              <a:t>Time of Occurrence, Weapon Reported, and Part 1-2 are among the top features for all models and datasets, while hypothesis variables vary in terms of feature importance.</a:t>
            </a:r>
          </a:p>
        </p:txBody>
      </p:sp>
      <p:pic>
        <p:nvPicPr>
          <p:cNvPr id="13" name="Picture 12" descr="A graph with colorful dots and numbers&#10;&#10;Description automatically generated">
            <a:extLst>
              <a:ext uri="{FF2B5EF4-FFF2-40B4-BE49-F238E27FC236}">
                <a16:creationId xmlns:a16="http://schemas.microsoft.com/office/drawing/2014/main" id="{0731F406-EB8C-87CB-0AC9-0CD8CCD5E854}"/>
              </a:ext>
            </a:extLst>
          </p:cNvPr>
          <p:cNvPicPr>
            <a:picLocks noChangeAspect="1"/>
          </p:cNvPicPr>
          <p:nvPr/>
        </p:nvPicPr>
        <p:blipFill>
          <a:blip r:embed="rId5"/>
          <a:stretch>
            <a:fillRect/>
          </a:stretch>
        </p:blipFill>
        <p:spPr>
          <a:xfrm>
            <a:off x="320040" y="2858814"/>
            <a:ext cx="5614416" cy="2793793"/>
          </a:xfrm>
          <a:prstGeom prst="rect">
            <a:avLst/>
          </a:prstGeom>
        </p:spPr>
      </p:pic>
      <p:pic>
        <p:nvPicPr>
          <p:cNvPr id="12" name="Picture 11" descr="A graph with colored dots&#10;&#10;Description automatically generated">
            <a:extLst>
              <a:ext uri="{FF2B5EF4-FFF2-40B4-BE49-F238E27FC236}">
                <a16:creationId xmlns:a16="http://schemas.microsoft.com/office/drawing/2014/main" id="{17064B21-C406-734C-5566-CF60461E917F}"/>
              </a:ext>
            </a:extLst>
          </p:cNvPr>
          <p:cNvPicPr>
            <a:picLocks noChangeAspect="1"/>
          </p:cNvPicPr>
          <p:nvPr/>
        </p:nvPicPr>
        <p:blipFill>
          <a:blip r:embed="rId6"/>
          <a:stretch>
            <a:fillRect/>
          </a:stretch>
        </p:blipFill>
        <p:spPr>
          <a:xfrm>
            <a:off x="6254496" y="2851796"/>
            <a:ext cx="5614416" cy="2793793"/>
          </a:xfrm>
          <a:prstGeom prst="rect">
            <a:avLst/>
          </a:prstGeom>
        </p:spPr>
      </p:pic>
      <p:sp>
        <p:nvSpPr>
          <p:cNvPr id="5" name="Slide Number Placeholder 4">
            <a:extLst>
              <a:ext uri="{FF2B5EF4-FFF2-40B4-BE49-F238E27FC236}">
                <a16:creationId xmlns:a16="http://schemas.microsoft.com/office/drawing/2014/main" id="{73D3C2BE-11AF-C2FA-E8FF-9D009E76E69D}"/>
              </a:ext>
            </a:extLst>
          </p:cNvPr>
          <p:cNvSpPr>
            <a:spLocks noGrp="1"/>
          </p:cNvSpPr>
          <p:nvPr>
            <p:ph type="sldNum" idx="12"/>
          </p:nvPr>
        </p:nvSpPr>
        <p:spPr>
          <a:xfrm>
            <a:off x="8610600" y="6356350"/>
            <a:ext cx="2743200" cy="365125"/>
          </a:xfrm>
        </p:spPr>
        <p:txBody>
          <a:bodyPr vert="horz" lIns="91440" tIns="45720" rIns="91440" bIns="45720" rtlCol="0" anchor="ctr">
            <a:normAutofit/>
          </a:bodyPr>
          <a:lstStyle/>
          <a:p>
            <a:pPr lvl="0" indent="0">
              <a:spcBef>
                <a:spcPts val="0"/>
              </a:spcBef>
              <a:spcAft>
                <a:spcPts val="600"/>
              </a:spcAft>
              <a:buNone/>
            </a:pPr>
            <a:fld id="{00000000-1234-1234-1234-123412341234}" type="slidenum">
              <a:rPr lang="en-US" kern="1200" smtClean="0">
                <a:solidFill>
                  <a:schemeClr val="tx1">
                    <a:tint val="75000"/>
                  </a:schemeClr>
                </a:solidFill>
                <a:latin typeface="+mn-lt"/>
                <a:ea typeface="+mn-ea"/>
                <a:cs typeface="+mn-cs"/>
              </a:rPr>
              <a:pPr lvl="0" indent="0">
                <a:spcBef>
                  <a:spcPts val="0"/>
                </a:spcBef>
                <a:spcAft>
                  <a:spcPts val="600"/>
                </a:spcAft>
                <a:buNone/>
              </a:pPr>
              <a:t>9</a:t>
            </a:fld>
            <a:endParaRPr lang="en-US" kern="1200">
              <a:solidFill>
                <a:schemeClr val="tx1">
                  <a:tint val="75000"/>
                </a:schemeClr>
              </a:solidFill>
              <a:latin typeface="+mn-lt"/>
              <a:ea typeface="+mn-ea"/>
              <a:cs typeface="+mn-cs"/>
            </a:endParaRPr>
          </a:p>
        </p:txBody>
      </p:sp>
      <p:pic>
        <p:nvPicPr>
          <p:cNvPr id="17" name="Audio 16">
            <a:extLst>
              <a:ext uri="{FF2B5EF4-FFF2-40B4-BE49-F238E27FC236}">
                <a16:creationId xmlns:a16="http://schemas.microsoft.com/office/drawing/2014/main" id="{787987DE-7E04-E5C8-8292-E5151DE3D16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
        <p:nvSpPr>
          <p:cNvPr id="9" name="Google Shape;369;p17">
            <a:extLst>
              <a:ext uri="{FF2B5EF4-FFF2-40B4-BE49-F238E27FC236}">
                <a16:creationId xmlns:a16="http://schemas.microsoft.com/office/drawing/2014/main" id="{541C9F18-AE1A-7649-B795-474AC0D74CBA}"/>
              </a:ext>
            </a:extLst>
          </p:cNvPr>
          <p:cNvSpPr txBox="1">
            <a:spLocks/>
          </p:cNvSpPr>
          <p:nvPr/>
        </p:nvSpPr>
        <p:spPr>
          <a:xfrm>
            <a:off x="11567757" y="3496"/>
            <a:ext cx="625099" cy="27469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9</a:t>
            </a:fld>
            <a:endParaRPr lang="en-US" dirty="0"/>
          </a:p>
        </p:txBody>
      </p:sp>
      <p:sp>
        <p:nvSpPr>
          <p:cNvPr id="10" name="Google Shape;102;p3">
            <a:extLst>
              <a:ext uri="{FF2B5EF4-FFF2-40B4-BE49-F238E27FC236}">
                <a16:creationId xmlns:a16="http://schemas.microsoft.com/office/drawing/2014/main" id="{345945AB-BCE8-2D4E-BC1C-B41409DC943B}"/>
              </a:ext>
            </a:extLst>
          </p:cNvPr>
          <p:cNvSpPr/>
          <p:nvPr/>
        </p:nvSpPr>
        <p:spPr>
          <a:xfrm>
            <a:off x="4568363" y="2125856"/>
            <a:ext cx="2732185" cy="15179"/>
          </a:xfrm>
          <a:custGeom>
            <a:avLst/>
            <a:gdLst/>
            <a:ahLst/>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121498845"/>
      </p:ext>
    </p:extLst>
  </p:cSld>
  <p:clrMapOvr>
    <a:masterClrMapping/>
  </p:clrMapOvr>
  <mc:AlternateContent xmlns:mc="http://schemas.openxmlformats.org/markup-compatibility/2006" xmlns:p14="http://schemas.microsoft.com/office/powerpoint/2010/main">
    <mc:Choice Requires="p14">
      <p:transition spd="slow" p14:dur="2000" advTm="28884"/>
    </mc:Choice>
    <mc:Fallback xmlns="">
      <p:transition spd="slow" advTm="28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469</TotalTime>
  <Words>5706</Words>
  <Application>Microsoft Office PowerPoint</Application>
  <PresentationFormat>Widescreen</PresentationFormat>
  <Paragraphs>479</Paragraphs>
  <Slides>16</Slides>
  <Notes>16</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Times New Roman</vt:lpstr>
      <vt:lpstr>WordVisiCarriageReturn_MSFontService</vt:lpstr>
      <vt:lpstr>Office Theme</vt:lpstr>
      <vt:lpstr>Leveraging Machine Learning for Advanced Crime Prediction in Los Angeles</vt:lpstr>
      <vt:lpstr>PowerPoint Presentation</vt:lpstr>
      <vt:lpstr>PowerPoint Presentation</vt:lpstr>
      <vt:lpstr>The crime categories across the 16 models with 8 types of crime increased accuracy from 79 to 81% under the Random Forest (RF) algorithm after tuning.</vt:lpstr>
      <vt:lpstr>PowerPoint Presentation</vt:lpstr>
      <vt:lpstr>PowerPoint Presentation</vt:lpstr>
      <vt:lpstr>PowerPoint Presentation</vt:lpstr>
      <vt:lpstr>All classification models showed similar performance levels when trained on each of the four dataset variations </vt:lpstr>
      <vt:lpstr>Time of Occurrence, Weapon Reported, and Part 1-2 are among the top features for all models and datasets, while hypothesis variables vary in terms of feature importance.</vt:lpstr>
      <vt:lpstr>Future research can include implementing these algorithms and methods on other areas, integrating real-time data feeds, hybrid models, and more inclusive datasets.</vt:lpstr>
      <vt:lpstr>PowerPoint Presentation</vt:lpstr>
      <vt:lpstr>References</vt:lpstr>
      <vt:lpstr>References</vt:lpstr>
      <vt:lpstr>References</vt:lpstr>
      <vt:lpstr>References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Los Angeles Crime Prediction Modeling:  A Machine Learning Approach</dc:title>
  <dc:creator>Magnus Aghe</dc:creator>
  <cp:lastModifiedBy>Magnus Aghe</cp:lastModifiedBy>
  <cp:revision>488</cp:revision>
  <dcterms:modified xsi:type="dcterms:W3CDTF">2024-03-18T05:21:08Z</dcterms:modified>
</cp:coreProperties>
</file>